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6" r:id="rId3"/>
    <p:sldId id="278" r:id="rId4"/>
    <p:sldId id="280" r:id="rId5"/>
    <p:sldId id="267" r:id="rId6"/>
    <p:sldId id="266" r:id="rId7"/>
    <p:sldId id="269" r:id="rId8"/>
    <p:sldId id="268" r:id="rId9"/>
    <p:sldId id="281" r:id="rId10"/>
    <p:sldId id="282" r:id="rId11"/>
    <p:sldId id="259" r:id="rId12"/>
    <p:sldId id="270" r:id="rId13"/>
    <p:sldId id="260" r:id="rId14"/>
    <p:sldId id="271" r:id="rId15"/>
    <p:sldId id="261" r:id="rId16"/>
    <p:sldId id="272" r:id="rId17"/>
    <p:sldId id="262" r:id="rId18"/>
    <p:sldId id="273" r:id="rId19"/>
    <p:sldId id="263" r:id="rId20"/>
    <p:sldId id="274" r:id="rId21"/>
    <p:sldId id="264" r:id="rId22"/>
    <p:sldId id="275" r:id="rId23"/>
    <p:sldId id="265" r:id="rId24"/>
    <p:sldId id="276" r:id="rId25"/>
    <p:sldId id="283"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7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EEB49-CFE3-4C46-9173-2E23C3642A16}"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FDC355AD-E6FF-4E08-A697-4767546BB87A}">
      <dgm:prSet/>
      <dgm:spPr/>
      <dgm:t>
        <a:bodyPr/>
        <a:lstStyle/>
        <a:p>
          <a:pPr>
            <a:lnSpc>
              <a:spcPct val="100000"/>
            </a:lnSpc>
          </a:pPr>
          <a:r>
            <a:rPr lang="en-US"/>
            <a:t>In summary, </a:t>
          </a:r>
        </a:p>
      </dgm:t>
    </dgm:pt>
    <dgm:pt modelId="{DFC4669C-886A-42D9-B07B-D8E0E1E8F0FF}" type="parTrans" cxnId="{4470021D-3728-4855-8347-77FCED4A6112}">
      <dgm:prSet/>
      <dgm:spPr/>
      <dgm:t>
        <a:bodyPr/>
        <a:lstStyle/>
        <a:p>
          <a:endParaRPr lang="en-US"/>
        </a:p>
      </dgm:t>
    </dgm:pt>
    <dgm:pt modelId="{FF2E172D-BFFD-4DF7-B417-07F1D4963F3C}" type="sibTrans" cxnId="{4470021D-3728-4855-8347-77FCED4A6112}">
      <dgm:prSet/>
      <dgm:spPr/>
      <dgm:t>
        <a:bodyPr/>
        <a:lstStyle/>
        <a:p>
          <a:endParaRPr lang="en-US"/>
        </a:p>
      </dgm:t>
    </dgm:pt>
    <dgm:pt modelId="{3684EB77-F5E9-4ADC-9520-76F123B46385}">
      <dgm:prSet/>
      <dgm:spPr/>
      <dgm:t>
        <a:bodyPr/>
        <a:lstStyle/>
        <a:p>
          <a:pPr>
            <a:lnSpc>
              <a:spcPct val="100000"/>
            </a:lnSpc>
          </a:pPr>
          <a:r>
            <a:rPr lang="en-US"/>
            <a:t>BigQuery grants the dealership a flexible, affordable way to generate data-driven insights on inventory needs, customer trends, and sales team effectiveness to enhance strategic planning in a secure cloud platform. The savings and performance make it simpler than traditional warehouse approaches. </a:t>
          </a:r>
        </a:p>
      </dgm:t>
    </dgm:pt>
    <dgm:pt modelId="{F23EE162-658C-4935-AEB3-0E9286E9C3E1}" type="parTrans" cxnId="{B70F917D-AA1E-4CF6-A5E4-3A11C87682F7}">
      <dgm:prSet/>
      <dgm:spPr/>
      <dgm:t>
        <a:bodyPr/>
        <a:lstStyle/>
        <a:p>
          <a:endParaRPr lang="en-US"/>
        </a:p>
      </dgm:t>
    </dgm:pt>
    <dgm:pt modelId="{56FD544F-0550-4B3D-85CB-F67DE78552BF}" type="sibTrans" cxnId="{B70F917D-AA1E-4CF6-A5E4-3A11C87682F7}">
      <dgm:prSet/>
      <dgm:spPr/>
      <dgm:t>
        <a:bodyPr/>
        <a:lstStyle/>
        <a:p>
          <a:endParaRPr lang="en-US"/>
        </a:p>
      </dgm:t>
    </dgm:pt>
    <dgm:pt modelId="{182C87DE-CEDD-4847-882A-F8A6CB90E54C}">
      <dgm:prSet/>
      <dgm:spPr/>
      <dgm:t>
        <a:bodyPr/>
        <a:lstStyle/>
        <a:p>
          <a:pPr>
            <a:lnSpc>
              <a:spcPct val="100000"/>
            </a:lnSpc>
          </a:pPr>
          <a:r>
            <a:rPr lang="en-US"/>
            <a:t>Therefore, GCP’s BigQuery would be an optimal data warehouse solution for analyzing this automotive sales dataset to uncover actionable insights. This makes it ideally suited for performing fast, complex analysis on large volumes of granular sales data to guide data-driven strategy decisions to improve inventory management, pricing structure, sales compensation, and promotional initiatives in a secure and compliant cloud environment.</a:t>
          </a:r>
        </a:p>
      </dgm:t>
    </dgm:pt>
    <dgm:pt modelId="{0966D4D7-A114-4479-9C7C-57174C7DB1CA}" type="parTrans" cxnId="{87EDF556-AD28-4F27-8943-C954C2507C3E}">
      <dgm:prSet/>
      <dgm:spPr/>
      <dgm:t>
        <a:bodyPr/>
        <a:lstStyle/>
        <a:p>
          <a:endParaRPr lang="en-US"/>
        </a:p>
      </dgm:t>
    </dgm:pt>
    <dgm:pt modelId="{B463B096-C3F0-4D86-BC1A-0752BE3033F7}" type="sibTrans" cxnId="{87EDF556-AD28-4F27-8943-C954C2507C3E}">
      <dgm:prSet/>
      <dgm:spPr/>
      <dgm:t>
        <a:bodyPr/>
        <a:lstStyle/>
        <a:p>
          <a:endParaRPr lang="en-US"/>
        </a:p>
      </dgm:t>
    </dgm:pt>
    <dgm:pt modelId="{CDA92555-FC57-4DAC-9BAD-130C3294F9BC}" type="pres">
      <dgm:prSet presAssocID="{4F1EEB49-CFE3-4C46-9173-2E23C3642A16}" presName="root" presStyleCnt="0">
        <dgm:presLayoutVars>
          <dgm:dir/>
          <dgm:resizeHandles val="exact"/>
        </dgm:presLayoutVars>
      </dgm:prSet>
      <dgm:spPr/>
    </dgm:pt>
    <dgm:pt modelId="{F33AB90F-B7AF-46E0-8B0C-0B738F6EC5DD}" type="pres">
      <dgm:prSet presAssocID="{FDC355AD-E6FF-4E08-A697-4767546BB87A}" presName="compNode" presStyleCnt="0"/>
      <dgm:spPr/>
    </dgm:pt>
    <dgm:pt modelId="{88770DB4-AA51-451B-AF8A-7076A1D9377A}" type="pres">
      <dgm:prSet presAssocID="{FDC355AD-E6FF-4E08-A697-4767546BB87A}" presName="bgRect" presStyleLbl="bgShp" presStyleIdx="0" presStyleCnt="3"/>
      <dgm:spPr/>
    </dgm:pt>
    <dgm:pt modelId="{1337CB42-E5BA-4305-B5AB-BDB0EC4AA7CC}" type="pres">
      <dgm:prSet presAssocID="{FDC355AD-E6FF-4E08-A697-4767546BB87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B5EF9B94-F6A5-465E-AAE5-8DA18C4B5FA9}" type="pres">
      <dgm:prSet presAssocID="{FDC355AD-E6FF-4E08-A697-4767546BB87A}" presName="spaceRect" presStyleCnt="0"/>
      <dgm:spPr/>
    </dgm:pt>
    <dgm:pt modelId="{6D272FB4-6466-48B8-A742-66D6B8D16762}" type="pres">
      <dgm:prSet presAssocID="{FDC355AD-E6FF-4E08-A697-4767546BB87A}" presName="parTx" presStyleLbl="revTx" presStyleIdx="0" presStyleCnt="3">
        <dgm:presLayoutVars>
          <dgm:chMax val="0"/>
          <dgm:chPref val="0"/>
        </dgm:presLayoutVars>
      </dgm:prSet>
      <dgm:spPr/>
    </dgm:pt>
    <dgm:pt modelId="{F3E61415-FE43-4F08-A872-636438E3FE05}" type="pres">
      <dgm:prSet presAssocID="{FF2E172D-BFFD-4DF7-B417-07F1D4963F3C}" presName="sibTrans" presStyleCnt="0"/>
      <dgm:spPr/>
    </dgm:pt>
    <dgm:pt modelId="{4C2BCFFB-3037-4343-95F9-13BD83CF8B10}" type="pres">
      <dgm:prSet presAssocID="{3684EB77-F5E9-4ADC-9520-76F123B46385}" presName="compNode" presStyleCnt="0"/>
      <dgm:spPr/>
    </dgm:pt>
    <dgm:pt modelId="{1B24C0A6-ACC2-4E0A-BDDF-3C9913555D70}" type="pres">
      <dgm:prSet presAssocID="{3684EB77-F5E9-4ADC-9520-76F123B46385}" presName="bgRect" presStyleLbl="bgShp" presStyleIdx="1" presStyleCnt="3"/>
      <dgm:spPr/>
    </dgm:pt>
    <dgm:pt modelId="{37DE086D-5E3C-4FBD-982F-0DE1F8D44FE3}" type="pres">
      <dgm:prSet presAssocID="{3684EB77-F5E9-4ADC-9520-76F123B463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iosk"/>
        </a:ext>
      </dgm:extLst>
    </dgm:pt>
    <dgm:pt modelId="{EE43BD49-EBEB-4C55-91E7-9CD8F0734FB9}" type="pres">
      <dgm:prSet presAssocID="{3684EB77-F5E9-4ADC-9520-76F123B46385}" presName="spaceRect" presStyleCnt="0"/>
      <dgm:spPr/>
    </dgm:pt>
    <dgm:pt modelId="{93E19AF0-A85B-4E40-9378-798C73AC3349}" type="pres">
      <dgm:prSet presAssocID="{3684EB77-F5E9-4ADC-9520-76F123B46385}" presName="parTx" presStyleLbl="revTx" presStyleIdx="1" presStyleCnt="3">
        <dgm:presLayoutVars>
          <dgm:chMax val="0"/>
          <dgm:chPref val="0"/>
        </dgm:presLayoutVars>
      </dgm:prSet>
      <dgm:spPr/>
    </dgm:pt>
    <dgm:pt modelId="{A47B1AEA-C7E8-424C-9AF0-7ABDE29D3E51}" type="pres">
      <dgm:prSet presAssocID="{56FD544F-0550-4B3D-85CB-F67DE78552BF}" presName="sibTrans" presStyleCnt="0"/>
      <dgm:spPr/>
    </dgm:pt>
    <dgm:pt modelId="{BD8D80BB-5D39-42E0-A51A-29DB282F87D9}" type="pres">
      <dgm:prSet presAssocID="{182C87DE-CEDD-4847-882A-F8A6CB90E54C}" presName="compNode" presStyleCnt="0"/>
      <dgm:spPr/>
    </dgm:pt>
    <dgm:pt modelId="{C10B668A-8429-4DF3-9D9E-98D7102849DA}" type="pres">
      <dgm:prSet presAssocID="{182C87DE-CEDD-4847-882A-F8A6CB90E54C}" presName="bgRect" presStyleLbl="bgShp" presStyleIdx="2" presStyleCnt="3"/>
      <dgm:spPr/>
    </dgm:pt>
    <dgm:pt modelId="{0DB99348-5ED9-4D93-B1A4-EBBB49264B9B}" type="pres">
      <dgm:prSet presAssocID="{182C87DE-CEDD-4847-882A-F8A6CB90E5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51C72966-D90C-4D14-93D1-D84E7B984E07}" type="pres">
      <dgm:prSet presAssocID="{182C87DE-CEDD-4847-882A-F8A6CB90E54C}" presName="spaceRect" presStyleCnt="0"/>
      <dgm:spPr/>
    </dgm:pt>
    <dgm:pt modelId="{7445A2EB-FB42-4531-BFD5-FB03ACBC25A5}" type="pres">
      <dgm:prSet presAssocID="{182C87DE-CEDD-4847-882A-F8A6CB90E54C}" presName="parTx" presStyleLbl="revTx" presStyleIdx="2" presStyleCnt="3">
        <dgm:presLayoutVars>
          <dgm:chMax val="0"/>
          <dgm:chPref val="0"/>
        </dgm:presLayoutVars>
      </dgm:prSet>
      <dgm:spPr/>
    </dgm:pt>
  </dgm:ptLst>
  <dgm:cxnLst>
    <dgm:cxn modelId="{A0082B12-D9A0-46D1-BD64-715BE621FA09}" type="presOf" srcId="{3684EB77-F5E9-4ADC-9520-76F123B46385}" destId="{93E19AF0-A85B-4E40-9378-798C73AC3349}" srcOrd="0" destOrd="0" presId="urn:microsoft.com/office/officeart/2018/2/layout/IconVerticalSolidList"/>
    <dgm:cxn modelId="{4470021D-3728-4855-8347-77FCED4A6112}" srcId="{4F1EEB49-CFE3-4C46-9173-2E23C3642A16}" destId="{FDC355AD-E6FF-4E08-A697-4767546BB87A}" srcOrd="0" destOrd="0" parTransId="{DFC4669C-886A-42D9-B07B-D8E0E1E8F0FF}" sibTransId="{FF2E172D-BFFD-4DF7-B417-07F1D4963F3C}"/>
    <dgm:cxn modelId="{98DEC12D-9980-4AD3-AC7E-23A67FE103DA}" type="presOf" srcId="{4F1EEB49-CFE3-4C46-9173-2E23C3642A16}" destId="{CDA92555-FC57-4DAC-9BAD-130C3294F9BC}" srcOrd="0" destOrd="0" presId="urn:microsoft.com/office/officeart/2018/2/layout/IconVerticalSolidList"/>
    <dgm:cxn modelId="{CD1D5546-8042-4086-942B-AFBD125E29D7}" type="presOf" srcId="{182C87DE-CEDD-4847-882A-F8A6CB90E54C}" destId="{7445A2EB-FB42-4531-BFD5-FB03ACBC25A5}" srcOrd="0" destOrd="0" presId="urn:microsoft.com/office/officeart/2018/2/layout/IconVerticalSolidList"/>
    <dgm:cxn modelId="{87EDF556-AD28-4F27-8943-C954C2507C3E}" srcId="{4F1EEB49-CFE3-4C46-9173-2E23C3642A16}" destId="{182C87DE-CEDD-4847-882A-F8A6CB90E54C}" srcOrd="2" destOrd="0" parTransId="{0966D4D7-A114-4479-9C7C-57174C7DB1CA}" sibTransId="{B463B096-C3F0-4D86-BC1A-0752BE3033F7}"/>
    <dgm:cxn modelId="{B70F917D-AA1E-4CF6-A5E4-3A11C87682F7}" srcId="{4F1EEB49-CFE3-4C46-9173-2E23C3642A16}" destId="{3684EB77-F5E9-4ADC-9520-76F123B46385}" srcOrd="1" destOrd="0" parTransId="{F23EE162-658C-4935-AEB3-0E9286E9C3E1}" sibTransId="{56FD544F-0550-4B3D-85CB-F67DE78552BF}"/>
    <dgm:cxn modelId="{16F7A1FA-15EB-451A-839D-BC6A345DD3A4}" type="presOf" srcId="{FDC355AD-E6FF-4E08-A697-4767546BB87A}" destId="{6D272FB4-6466-48B8-A742-66D6B8D16762}" srcOrd="0" destOrd="0" presId="urn:microsoft.com/office/officeart/2018/2/layout/IconVerticalSolidList"/>
    <dgm:cxn modelId="{314326DA-2950-4A32-B5C5-6E28F4F6B555}" type="presParOf" srcId="{CDA92555-FC57-4DAC-9BAD-130C3294F9BC}" destId="{F33AB90F-B7AF-46E0-8B0C-0B738F6EC5DD}" srcOrd="0" destOrd="0" presId="urn:microsoft.com/office/officeart/2018/2/layout/IconVerticalSolidList"/>
    <dgm:cxn modelId="{5FF82558-C577-4C1B-B001-824F4D41BE31}" type="presParOf" srcId="{F33AB90F-B7AF-46E0-8B0C-0B738F6EC5DD}" destId="{88770DB4-AA51-451B-AF8A-7076A1D9377A}" srcOrd="0" destOrd="0" presId="urn:microsoft.com/office/officeart/2018/2/layout/IconVerticalSolidList"/>
    <dgm:cxn modelId="{3D2E5529-5917-4833-8774-D7CDCDDC7411}" type="presParOf" srcId="{F33AB90F-B7AF-46E0-8B0C-0B738F6EC5DD}" destId="{1337CB42-E5BA-4305-B5AB-BDB0EC4AA7CC}" srcOrd="1" destOrd="0" presId="urn:microsoft.com/office/officeart/2018/2/layout/IconVerticalSolidList"/>
    <dgm:cxn modelId="{4C4ABDBF-678C-478C-A945-4542EF0A413C}" type="presParOf" srcId="{F33AB90F-B7AF-46E0-8B0C-0B738F6EC5DD}" destId="{B5EF9B94-F6A5-465E-AAE5-8DA18C4B5FA9}" srcOrd="2" destOrd="0" presId="urn:microsoft.com/office/officeart/2018/2/layout/IconVerticalSolidList"/>
    <dgm:cxn modelId="{383C4543-4DAA-45B6-B416-9191F6B452ED}" type="presParOf" srcId="{F33AB90F-B7AF-46E0-8B0C-0B738F6EC5DD}" destId="{6D272FB4-6466-48B8-A742-66D6B8D16762}" srcOrd="3" destOrd="0" presId="urn:microsoft.com/office/officeart/2018/2/layout/IconVerticalSolidList"/>
    <dgm:cxn modelId="{C2E5E5B1-EDD2-4DDB-8660-1FFA56661C2D}" type="presParOf" srcId="{CDA92555-FC57-4DAC-9BAD-130C3294F9BC}" destId="{F3E61415-FE43-4F08-A872-636438E3FE05}" srcOrd="1" destOrd="0" presId="urn:microsoft.com/office/officeart/2018/2/layout/IconVerticalSolidList"/>
    <dgm:cxn modelId="{33072C3A-EF56-407F-87AC-EC95848064DA}" type="presParOf" srcId="{CDA92555-FC57-4DAC-9BAD-130C3294F9BC}" destId="{4C2BCFFB-3037-4343-95F9-13BD83CF8B10}" srcOrd="2" destOrd="0" presId="urn:microsoft.com/office/officeart/2018/2/layout/IconVerticalSolidList"/>
    <dgm:cxn modelId="{8454A65F-B11F-4AAC-A8FB-C9CF394E0504}" type="presParOf" srcId="{4C2BCFFB-3037-4343-95F9-13BD83CF8B10}" destId="{1B24C0A6-ACC2-4E0A-BDDF-3C9913555D70}" srcOrd="0" destOrd="0" presId="urn:microsoft.com/office/officeart/2018/2/layout/IconVerticalSolidList"/>
    <dgm:cxn modelId="{537DA89E-E007-4436-BAB1-66F1D3EBF3DA}" type="presParOf" srcId="{4C2BCFFB-3037-4343-95F9-13BD83CF8B10}" destId="{37DE086D-5E3C-4FBD-982F-0DE1F8D44FE3}" srcOrd="1" destOrd="0" presId="urn:microsoft.com/office/officeart/2018/2/layout/IconVerticalSolidList"/>
    <dgm:cxn modelId="{C89EA242-746E-4966-8ADA-2AAED6C9BFA9}" type="presParOf" srcId="{4C2BCFFB-3037-4343-95F9-13BD83CF8B10}" destId="{EE43BD49-EBEB-4C55-91E7-9CD8F0734FB9}" srcOrd="2" destOrd="0" presId="urn:microsoft.com/office/officeart/2018/2/layout/IconVerticalSolidList"/>
    <dgm:cxn modelId="{13C14F67-2C5A-4564-B026-8D516E631368}" type="presParOf" srcId="{4C2BCFFB-3037-4343-95F9-13BD83CF8B10}" destId="{93E19AF0-A85B-4E40-9378-798C73AC3349}" srcOrd="3" destOrd="0" presId="urn:microsoft.com/office/officeart/2018/2/layout/IconVerticalSolidList"/>
    <dgm:cxn modelId="{A1633391-996F-4B57-BF8F-375096681FC2}" type="presParOf" srcId="{CDA92555-FC57-4DAC-9BAD-130C3294F9BC}" destId="{A47B1AEA-C7E8-424C-9AF0-7ABDE29D3E51}" srcOrd="3" destOrd="0" presId="urn:microsoft.com/office/officeart/2018/2/layout/IconVerticalSolidList"/>
    <dgm:cxn modelId="{A4A186FD-A62E-443B-88B0-4F6CC98FCF3D}" type="presParOf" srcId="{CDA92555-FC57-4DAC-9BAD-130C3294F9BC}" destId="{BD8D80BB-5D39-42E0-A51A-29DB282F87D9}" srcOrd="4" destOrd="0" presId="urn:microsoft.com/office/officeart/2018/2/layout/IconVerticalSolidList"/>
    <dgm:cxn modelId="{2B074459-3A7A-4665-81FC-17BD079E21A8}" type="presParOf" srcId="{BD8D80BB-5D39-42E0-A51A-29DB282F87D9}" destId="{C10B668A-8429-4DF3-9D9E-98D7102849DA}" srcOrd="0" destOrd="0" presId="urn:microsoft.com/office/officeart/2018/2/layout/IconVerticalSolidList"/>
    <dgm:cxn modelId="{4073C5EB-50A3-407B-AA24-1471F3CDFA04}" type="presParOf" srcId="{BD8D80BB-5D39-42E0-A51A-29DB282F87D9}" destId="{0DB99348-5ED9-4D93-B1A4-EBBB49264B9B}" srcOrd="1" destOrd="0" presId="urn:microsoft.com/office/officeart/2018/2/layout/IconVerticalSolidList"/>
    <dgm:cxn modelId="{E0C3D0F1-3B66-45F6-8179-3C676114BE53}" type="presParOf" srcId="{BD8D80BB-5D39-42E0-A51A-29DB282F87D9}" destId="{51C72966-D90C-4D14-93D1-D84E7B984E07}" srcOrd="2" destOrd="0" presId="urn:microsoft.com/office/officeart/2018/2/layout/IconVerticalSolidList"/>
    <dgm:cxn modelId="{C83153B9-30A9-4AD8-A59E-8BA427CE2614}" type="presParOf" srcId="{BD8D80BB-5D39-42E0-A51A-29DB282F87D9}" destId="{7445A2EB-FB42-4531-BFD5-FB03ACBC25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F1CC97-6E6F-438E-991F-088BD79762B8}"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AF6E13E-57FA-4873-A219-3046D5D5E8D8}">
      <dgm:prSet/>
      <dgm:spPr/>
      <dgm:t>
        <a:bodyPr/>
        <a:lstStyle/>
        <a:p>
          <a:r>
            <a:rPr lang="en-US" b="0" u="sng" dirty="0"/>
            <a:t>Query 1: The salesperson's total sales and commissions</a:t>
          </a:r>
          <a:endParaRPr lang="en-US" dirty="0"/>
        </a:p>
      </dgm:t>
    </dgm:pt>
    <dgm:pt modelId="{646A706A-C57E-43D4-8F73-D7932C607D58}" type="parTrans" cxnId="{BE4F8DA7-EDAF-4D7E-B645-1B9D892E7843}">
      <dgm:prSet/>
      <dgm:spPr/>
      <dgm:t>
        <a:bodyPr/>
        <a:lstStyle/>
        <a:p>
          <a:endParaRPr lang="en-US"/>
        </a:p>
      </dgm:t>
    </dgm:pt>
    <dgm:pt modelId="{8F3C209A-1732-4683-8866-B6B8C4FFAC57}" type="sibTrans" cxnId="{BE4F8DA7-EDAF-4D7E-B645-1B9D892E7843}">
      <dgm:prSet/>
      <dgm:spPr/>
      <dgm:t>
        <a:bodyPr/>
        <a:lstStyle/>
        <a:p>
          <a:endParaRPr lang="en-US"/>
        </a:p>
      </dgm:t>
    </dgm:pt>
    <dgm:pt modelId="{729A31E0-C275-4A71-BBC0-1863D880737D}">
      <dgm:prSet custT="1"/>
      <dgm:spPr/>
      <dgm:t>
        <a:bodyPr/>
        <a:lstStyle/>
        <a:p>
          <a:endParaRPr lang="en-US" sz="1400" dirty="0">
            <a:solidFill>
              <a:schemeClr val="accent1"/>
            </a:solidFill>
            <a:latin typeface="Arabic Typesetting" panose="03020402040406030203" pitchFamily="66" charset="-78"/>
            <a:cs typeface="Arabic Typesetting" panose="03020402040406030203" pitchFamily="66" charset="-78"/>
          </a:endParaRPr>
        </a:p>
      </dgm:t>
    </dgm:pt>
    <dgm:pt modelId="{5DEE92E0-225E-4C7F-9D95-16BF2B731B75}" type="parTrans" cxnId="{EB36B569-93D1-450A-A633-F74D7D5340C2}">
      <dgm:prSet/>
      <dgm:spPr/>
      <dgm:t>
        <a:bodyPr/>
        <a:lstStyle/>
        <a:p>
          <a:endParaRPr lang="en-US"/>
        </a:p>
      </dgm:t>
    </dgm:pt>
    <dgm:pt modelId="{4D12CC27-E6BC-4004-B9B6-14E16F68C2B5}" type="sibTrans" cxnId="{EB36B569-93D1-450A-A633-F74D7D5340C2}">
      <dgm:prSet/>
      <dgm:spPr/>
      <dgm:t>
        <a:bodyPr/>
        <a:lstStyle/>
        <a:p>
          <a:endParaRPr lang="en-US"/>
        </a:p>
      </dgm:t>
    </dgm:pt>
    <dgm:pt modelId="{A5D8C955-ED56-412B-AD5C-991959479E09}" type="pres">
      <dgm:prSet presAssocID="{05F1CC97-6E6F-438E-991F-088BD79762B8}" presName="root" presStyleCnt="0">
        <dgm:presLayoutVars>
          <dgm:dir/>
          <dgm:resizeHandles val="exact"/>
        </dgm:presLayoutVars>
      </dgm:prSet>
      <dgm:spPr/>
    </dgm:pt>
    <dgm:pt modelId="{0EC7107F-9203-4435-BC84-DE2385055502}" type="pres">
      <dgm:prSet presAssocID="{4AF6E13E-57FA-4873-A219-3046D5D5E8D8}" presName="compNode" presStyleCnt="0"/>
      <dgm:spPr/>
    </dgm:pt>
    <dgm:pt modelId="{1D042B68-FF88-45E9-B05D-5BCD289784D8}" type="pres">
      <dgm:prSet presAssocID="{4AF6E13E-57FA-4873-A219-3046D5D5E8D8}" presName="bgRect" presStyleLbl="bgShp" presStyleIdx="0" presStyleCnt="1" custLinFactNeighborX="-3160" custLinFactNeighborY="826"/>
      <dgm:spPr/>
    </dgm:pt>
    <dgm:pt modelId="{93FF4A8C-E99C-42AD-9C43-4BF65D855624}" type="pres">
      <dgm:prSet presAssocID="{4AF6E13E-57FA-4873-A219-3046D5D5E8D8}"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805B6900-0BBA-4EC8-919D-44A6A000D4BF}" type="pres">
      <dgm:prSet presAssocID="{4AF6E13E-57FA-4873-A219-3046D5D5E8D8}" presName="spaceRect" presStyleCnt="0"/>
      <dgm:spPr/>
    </dgm:pt>
    <dgm:pt modelId="{88BE9E59-09BC-4B67-8F96-D1050A930A5B}" type="pres">
      <dgm:prSet presAssocID="{4AF6E13E-57FA-4873-A219-3046D5D5E8D8}" presName="parTx" presStyleLbl="revTx" presStyleIdx="0" presStyleCnt="2">
        <dgm:presLayoutVars>
          <dgm:chMax val="0"/>
          <dgm:chPref val="0"/>
        </dgm:presLayoutVars>
      </dgm:prSet>
      <dgm:spPr/>
    </dgm:pt>
    <dgm:pt modelId="{BB0B13C8-694E-4FBC-83CB-5EE9F25317C0}" type="pres">
      <dgm:prSet presAssocID="{4AF6E13E-57FA-4873-A219-3046D5D5E8D8}" presName="desTx" presStyleLbl="revTx" presStyleIdx="1" presStyleCnt="2">
        <dgm:presLayoutVars/>
      </dgm:prSet>
      <dgm:spPr/>
    </dgm:pt>
  </dgm:ptLst>
  <dgm:cxnLst>
    <dgm:cxn modelId="{EB36B569-93D1-450A-A633-F74D7D5340C2}" srcId="{4AF6E13E-57FA-4873-A219-3046D5D5E8D8}" destId="{729A31E0-C275-4A71-BBC0-1863D880737D}" srcOrd="0" destOrd="0" parTransId="{5DEE92E0-225E-4C7F-9D95-16BF2B731B75}" sibTransId="{4D12CC27-E6BC-4004-B9B6-14E16F68C2B5}"/>
    <dgm:cxn modelId="{BE4F8DA7-EDAF-4D7E-B645-1B9D892E7843}" srcId="{05F1CC97-6E6F-438E-991F-088BD79762B8}" destId="{4AF6E13E-57FA-4873-A219-3046D5D5E8D8}" srcOrd="0" destOrd="0" parTransId="{646A706A-C57E-43D4-8F73-D7932C607D58}" sibTransId="{8F3C209A-1732-4683-8866-B6B8C4FFAC57}"/>
    <dgm:cxn modelId="{FAFCE0AC-A724-411A-869F-8A7E99D693AA}" type="presOf" srcId="{4AF6E13E-57FA-4873-A219-3046D5D5E8D8}" destId="{88BE9E59-09BC-4B67-8F96-D1050A930A5B}" srcOrd="0" destOrd="0" presId="urn:microsoft.com/office/officeart/2018/2/layout/IconVerticalSolidList"/>
    <dgm:cxn modelId="{1EBBDFBF-C32C-424F-8550-67D383ECF9F4}" type="presOf" srcId="{729A31E0-C275-4A71-BBC0-1863D880737D}" destId="{BB0B13C8-694E-4FBC-83CB-5EE9F25317C0}" srcOrd="0" destOrd="0" presId="urn:microsoft.com/office/officeart/2018/2/layout/IconVerticalSolidList"/>
    <dgm:cxn modelId="{7DFBA5FF-2478-47AC-8B45-6B89D3261D51}" type="presOf" srcId="{05F1CC97-6E6F-438E-991F-088BD79762B8}" destId="{A5D8C955-ED56-412B-AD5C-991959479E09}" srcOrd="0" destOrd="0" presId="urn:microsoft.com/office/officeart/2018/2/layout/IconVerticalSolidList"/>
    <dgm:cxn modelId="{2B75C470-6F2C-4882-8781-9552E3935FC2}" type="presParOf" srcId="{A5D8C955-ED56-412B-AD5C-991959479E09}" destId="{0EC7107F-9203-4435-BC84-DE2385055502}" srcOrd="0" destOrd="0" presId="urn:microsoft.com/office/officeart/2018/2/layout/IconVerticalSolidList"/>
    <dgm:cxn modelId="{3CAEA5F9-7FFD-4875-AD42-DBA24F6AFF7E}" type="presParOf" srcId="{0EC7107F-9203-4435-BC84-DE2385055502}" destId="{1D042B68-FF88-45E9-B05D-5BCD289784D8}" srcOrd="0" destOrd="0" presId="urn:microsoft.com/office/officeart/2018/2/layout/IconVerticalSolidList"/>
    <dgm:cxn modelId="{912BE291-8B27-4628-A549-D2E2B5DA017A}" type="presParOf" srcId="{0EC7107F-9203-4435-BC84-DE2385055502}" destId="{93FF4A8C-E99C-42AD-9C43-4BF65D855624}" srcOrd="1" destOrd="0" presId="urn:microsoft.com/office/officeart/2018/2/layout/IconVerticalSolidList"/>
    <dgm:cxn modelId="{AAA182A9-9B01-46A3-8DDC-F17D598DEE62}" type="presParOf" srcId="{0EC7107F-9203-4435-BC84-DE2385055502}" destId="{805B6900-0BBA-4EC8-919D-44A6A000D4BF}" srcOrd="2" destOrd="0" presId="urn:microsoft.com/office/officeart/2018/2/layout/IconVerticalSolidList"/>
    <dgm:cxn modelId="{D1DF2534-F9D9-4112-A43E-A81D24151D2E}" type="presParOf" srcId="{0EC7107F-9203-4435-BC84-DE2385055502}" destId="{88BE9E59-09BC-4B67-8F96-D1050A930A5B}" srcOrd="3" destOrd="0" presId="urn:microsoft.com/office/officeart/2018/2/layout/IconVerticalSolidList"/>
    <dgm:cxn modelId="{694E9362-F39C-49A7-9332-82923841FA8C}" type="presParOf" srcId="{0EC7107F-9203-4435-BC84-DE2385055502}" destId="{BB0B13C8-694E-4FBC-83CB-5EE9F25317C0}"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DAE68D-297D-429D-9DB4-8C04E25A106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1A9D6B7-14CF-4851-AABC-0A631AE70914}">
      <dgm:prSet custT="1"/>
      <dgm:spPr/>
      <dgm:t>
        <a:bodyPr/>
        <a:lstStyle/>
        <a:p>
          <a:r>
            <a:rPr lang="en-US" sz="2400" b="1" u="none" dirty="0">
              <a:solidFill>
                <a:schemeClr val="tx1"/>
              </a:solidFill>
            </a:rPr>
            <a:t>				 	</a:t>
          </a:r>
          <a:r>
            <a:rPr lang="en-US" sz="2400" b="1" u="sng" dirty="0">
              <a:solidFill>
                <a:schemeClr val="tx1"/>
              </a:solidFill>
            </a:rPr>
            <a:t>References</a:t>
          </a:r>
        </a:p>
      </dgm:t>
    </dgm:pt>
    <dgm:pt modelId="{BD9DD652-90A9-49B2-9BF9-8C860686ECF0}" type="parTrans" cxnId="{24743479-8E3D-4449-941F-420AB920D815}">
      <dgm:prSet/>
      <dgm:spPr/>
      <dgm:t>
        <a:bodyPr/>
        <a:lstStyle/>
        <a:p>
          <a:endParaRPr lang="en-US"/>
        </a:p>
      </dgm:t>
    </dgm:pt>
    <dgm:pt modelId="{758997F6-1B4E-4571-89D2-F5AB1F5DEC9D}" type="sibTrans" cxnId="{24743479-8E3D-4449-941F-420AB920D815}">
      <dgm:prSet/>
      <dgm:spPr/>
      <dgm:t>
        <a:bodyPr/>
        <a:lstStyle/>
        <a:p>
          <a:endParaRPr lang="en-US"/>
        </a:p>
      </dgm:t>
    </dgm:pt>
    <dgm:pt modelId="{3C664460-6D87-411B-BDE1-50E001AA5B4A}">
      <dgm:prSet/>
      <dgm:spPr/>
      <dgm:t>
        <a:bodyPr/>
        <a:lstStyle/>
        <a:p>
          <a:r>
            <a:rPr lang="en-US"/>
            <a:t>Ali, M. H., Hosain, M. S., &amp; Hossain, M. A. (2021). Big Data analysis using BigQuery on cloud computing platform. </a:t>
          </a:r>
          <a:r>
            <a:rPr lang="en-US" i="1"/>
            <a:t>Australian JofEng Inno Tech</a:t>
          </a:r>
          <a:r>
            <a:rPr lang="en-US"/>
            <a:t>, </a:t>
          </a:r>
          <a:r>
            <a:rPr lang="en-US" i="1"/>
            <a:t>3</a:t>
          </a:r>
          <a:r>
            <a:rPr lang="en-US"/>
            <a:t>(1), 1-9.</a:t>
          </a:r>
        </a:p>
      </dgm:t>
    </dgm:pt>
    <dgm:pt modelId="{A487061D-6973-49D7-A6F3-DD753482E183}" type="parTrans" cxnId="{B3F4BD59-3596-4F80-8726-D924567C68CB}">
      <dgm:prSet/>
      <dgm:spPr/>
      <dgm:t>
        <a:bodyPr/>
        <a:lstStyle/>
        <a:p>
          <a:endParaRPr lang="en-US"/>
        </a:p>
      </dgm:t>
    </dgm:pt>
    <dgm:pt modelId="{6A85D847-6FDB-404D-B96C-F924E9FAFF49}" type="sibTrans" cxnId="{B3F4BD59-3596-4F80-8726-D924567C68CB}">
      <dgm:prSet/>
      <dgm:spPr/>
      <dgm:t>
        <a:bodyPr/>
        <a:lstStyle/>
        <a:p>
          <a:endParaRPr lang="en-US"/>
        </a:p>
      </dgm:t>
    </dgm:pt>
    <dgm:pt modelId="{40F9B222-6FE7-4D06-965F-83E9FA7794DD}">
      <dgm:prSet/>
      <dgm:spPr/>
      <dgm:t>
        <a:bodyPr/>
        <a:lstStyle/>
        <a:p>
          <a:r>
            <a:rPr lang="en-US"/>
            <a:t>Bhaumik, S. (2022, November 1). BigQuery: Basics &amp; Internals: Part # 1 [Medium]. </a:t>
          </a:r>
          <a:r>
            <a:rPr lang="en-US" i="1"/>
            <a:t>Google Cloud - Community</a:t>
          </a:r>
          <a:r>
            <a:rPr lang="en-US"/>
            <a:t>. https://medium.com/google-cloud/bigquery-basics-internals-part-1-9eda52b65960</a:t>
          </a:r>
        </a:p>
      </dgm:t>
    </dgm:pt>
    <dgm:pt modelId="{63E969BA-C9FF-4486-A359-0735E9689B66}" type="parTrans" cxnId="{169029E4-F424-495E-9331-424188322925}">
      <dgm:prSet/>
      <dgm:spPr/>
      <dgm:t>
        <a:bodyPr/>
        <a:lstStyle/>
        <a:p>
          <a:endParaRPr lang="en-US"/>
        </a:p>
      </dgm:t>
    </dgm:pt>
    <dgm:pt modelId="{BCB7387A-AE0F-484C-8222-F948E2317CCD}" type="sibTrans" cxnId="{169029E4-F424-495E-9331-424188322925}">
      <dgm:prSet/>
      <dgm:spPr/>
      <dgm:t>
        <a:bodyPr/>
        <a:lstStyle/>
        <a:p>
          <a:endParaRPr lang="en-US"/>
        </a:p>
      </dgm:t>
    </dgm:pt>
    <dgm:pt modelId="{6AFE4AD4-D500-4346-8686-124135CBFD2D}">
      <dgm:prSet/>
      <dgm:spPr/>
      <dgm:t>
        <a:bodyPr/>
        <a:lstStyle/>
        <a:p>
          <a:r>
            <a:rPr lang="en-US"/>
            <a:t>Cheng, C. (2022). </a:t>
          </a:r>
          <a:r>
            <a:rPr lang="en-US" i="1"/>
            <a:t>14 Best Practices to Tune BigQuery SQL Performance</a:t>
          </a:r>
          <a:r>
            <a:rPr lang="en-US"/>
            <a:t>. Medium. https://towardsdatascience.com/14-ways-to-optimize-bigquery-sql-for-ferrari-speed-at-honda-cost-632ec705979</a:t>
          </a:r>
        </a:p>
      </dgm:t>
    </dgm:pt>
    <dgm:pt modelId="{669EAF14-C66C-4C69-9639-BDB3CCDB0FCC}" type="parTrans" cxnId="{1961853E-947B-4D5F-B5DC-3A550D37C670}">
      <dgm:prSet/>
      <dgm:spPr/>
      <dgm:t>
        <a:bodyPr/>
        <a:lstStyle/>
        <a:p>
          <a:endParaRPr lang="en-US"/>
        </a:p>
      </dgm:t>
    </dgm:pt>
    <dgm:pt modelId="{BD72C349-8B7B-4995-A9F0-97818CD0D8C1}" type="sibTrans" cxnId="{1961853E-947B-4D5F-B5DC-3A550D37C670}">
      <dgm:prSet/>
      <dgm:spPr/>
      <dgm:t>
        <a:bodyPr/>
        <a:lstStyle/>
        <a:p>
          <a:endParaRPr lang="en-US"/>
        </a:p>
      </dgm:t>
    </dgm:pt>
    <dgm:pt modelId="{049A26A0-6A33-4E14-8587-A13768A7B64C}">
      <dgm:prSet/>
      <dgm:spPr/>
      <dgm:t>
        <a:bodyPr/>
        <a:lstStyle/>
        <a:p>
          <a:r>
            <a:rPr lang="en-US"/>
            <a:t>Ignyte Team. (2020, January 5). </a:t>
          </a:r>
          <a:r>
            <a:rPr lang="en-US" i="1"/>
            <a:t>Platform Compliance &amp; Risk Management</a:t>
          </a:r>
          <a:r>
            <a:rPr lang="en-US"/>
            <a:t>. https://www.ignyteplatform.com/platform-compliance-risk-management/</a:t>
          </a:r>
        </a:p>
      </dgm:t>
    </dgm:pt>
    <dgm:pt modelId="{D952579D-0D9D-42AC-99E0-768D8F2BE5B4}" type="parTrans" cxnId="{1DDE7A80-D5B3-4C9B-9EFE-F132FAABF2EE}">
      <dgm:prSet/>
      <dgm:spPr/>
      <dgm:t>
        <a:bodyPr/>
        <a:lstStyle/>
        <a:p>
          <a:endParaRPr lang="en-US"/>
        </a:p>
      </dgm:t>
    </dgm:pt>
    <dgm:pt modelId="{5A24C989-4D75-46F0-849D-D7BF6CF43D68}" type="sibTrans" cxnId="{1DDE7A80-D5B3-4C9B-9EFE-F132FAABF2EE}">
      <dgm:prSet/>
      <dgm:spPr/>
      <dgm:t>
        <a:bodyPr/>
        <a:lstStyle/>
        <a:p>
          <a:endParaRPr lang="en-US"/>
        </a:p>
      </dgm:t>
    </dgm:pt>
    <dgm:pt modelId="{08C4313C-5D40-4D8A-A3A3-CB3F56F2148B}">
      <dgm:prSet/>
      <dgm:spPr/>
      <dgm:t>
        <a:bodyPr/>
        <a:lstStyle/>
        <a:p>
          <a:r>
            <a:rPr lang="en-US"/>
            <a:t>Masmoudi, A. (2021, May 27). BigQuery Cost Efficiency. </a:t>
          </a:r>
          <a:r>
            <a:rPr lang="en-US" i="1"/>
            <a:t>Medium</a:t>
          </a:r>
          <a:r>
            <a:rPr lang="en-US"/>
            <a:t>. https://datadice.medium.com/bigquery-cost-efficiency-a6223b46376c</a:t>
          </a:r>
        </a:p>
      </dgm:t>
    </dgm:pt>
    <dgm:pt modelId="{B5910BB2-E2D9-4293-85BD-34618A77EAC3}" type="parTrans" cxnId="{8260F1DF-3E1F-4388-A49F-AB355D8FBD45}">
      <dgm:prSet/>
      <dgm:spPr/>
      <dgm:t>
        <a:bodyPr/>
        <a:lstStyle/>
        <a:p>
          <a:endParaRPr lang="en-US"/>
        </a:p>
      </dgm:t>
    </dgm:pt>
    <dgm:pt modelId="{7AA9B1AF-0254-41F2-85C3-2541634B01F8}" type="sibTrans" cxnId="{8260F1DF-3E1F-4388-A49F-AB355D8FBD45}">
      <dgm:prSet/>
      <dgm:spPr/>
      <dgm:t>
        <a:bodyPr/>
        <a:lstStyle/>
        <a:p>
          <a:endParaRPr lang="en-US"/>
        </a:p>
      </dgm:t>
    </dgm:pt>
    <dgm:pt modelId="{9B05FAF7-4473-41F6-8EAC-97B8722359FE}" type="pres">
      <dgm:prSet presAssocID="{1ADAE68D-297D-429D-9DB4-8C04E25A1065}" presName="vert0" presStyleCnt="0">
        <dgm:presLayoutVars>
          <dgm:dir/>
          <dgm:animOne val="branch"/>
          <dgm:animLvl val="lvl"/>
        </dgm:presLayoutVars>
      </dgm:prSet>
      <dgm:spPr/>
    </dgm:pt>
    <dgm:pt modelId="{AEB53D6E-1F27-4CFC-896D-30999DAA33C5}" type="pres">
      <dgm:prSet presAssocID="{01A9D6B7-14CF-4851-AABC-0A631AE70914}" presName="thickLine" presStyleLbl="alignNode1" presStyleIdx="0" presStyleCnt="6"/>
      <dgm:spPr/>
    </dgm:pt>
    <dgm:pt modelId="{E35821D5-5DA6-4547-8B33-F8C47A4EEC44}" type="pres">
      <dgm:prSet presAssocID="{01A9D6B7-14CF-4851-AABC-0A631AE70914}" presName="horz1" presStyleCnt="0"/>
      <dgm:spPr/>
    </dgm:pt>
    <dgm:pt modelId="{2B5C3EA0-D422-4087-B31F-780A8B4EF63E}" type="pres">
      <dgm:prSet presAssocID="{01A9D6B7-14CF-4851-AABC-0A631AE70914}" presName="tx1" presStyleLbl="revTx" presStyleIdx="0" presStyleCnt="6"/>
      <dgm:spPr/>
    </dgm:pt>
    <dgm:pt modelId="{E58693FA-508B-484D-AD96-9833688D25DC}" type="pres">
      <dgm:prSet presAssocID="{01A9D6B7-14CF-4851-AABC-0A631AE70914}" presName="vert1" presStyleCnt="0"/>
      <dgm:spPr/>
    </dgm:pt>
    <dgm:pt modelId="{866CA8B2-D3EA-4A74-BEDE-7983C8201432}" type="pres">
      <dgm:prSet presAssocID="{3C664460-6D87-411B-BDE1-50E001AA5B4A}" presName="thickLine" presStyleLbl="alignNode1" presStyleIdx="1" presStyleCnt="6"/>
      <dgm:spPr/>
    </dgm:pt>
    <dgm:pt modelId="{08ECCEEB-3FD9-446D-8091-655E3A43D792}" type="pres">
      <dgm:prSet presAssocID="{3C664460-6D87-411B-BDE1-50E001AA5B4A}" presName="horz1" presStyleCnt="0"/>
      <dgm:spPr/>
    </dgm:pt>
    <dgm:pt modelId="{B9045929-0022-4590-BA7C-23F22EFA06E0}" type="pres">
      <dgm:prSet presAssocID="{3C664460-6D87-411B-BDE1-50E001AA5B4A}" presName="tx1" presStyleLbl="revTx" presStyleIdx="1" presStyleCnt="6"/>
      <dgm:spPr/>
    </dgm:pt>
    <dgm:pt modelId="{B7AE4442-70F8-40B0-8393-6F19574E2EB7}" type="pres">
      <dgm:prSet presAssocID="{3C664460-6D87-411B-BDE1-50E001AA5B4A}" presName="vert1" presStyleCnt="0"/>
      <dgm:spPr/>
    </dgm:pt>
    <dgm:pt modelId="{6BE3D927-8831-4386-9CF5-BFB4BEB5E33B}" type="pres">
      <dgm:prSet presAssocID="{40F9B222-6FE7-4D06-965F-83E9FA7794DD}" presName="thickLine" presStyleLbl="alignNode1" presStyleIdx="2" presStyleCnt="6"/>
      <dgm:spPr/>
    </dgm:pt>
    <dgm:pt modelId="{C4AE5A48-FB6D-49D5-A47E-5656D8BF5402}" type="pres">
      <dgm:prSet presAssocID="{40F9B222-6FE7-4D06-965F-83E9FA7794DD}" presName="horz1" presStyleCnt="0"/>
      <dgm:spPr/>
    </dgm:pt>
    <dgm:pt modelId="{C520DD6D-1597-4460-9094-0C8FC773FE83}" type="pres">
      <dgm:prSet presAssocID="{40F9B222-6FE7-4D06-965F-83E9FA7794DD}" presName="tx1" presStyleLbl="revTx" presStyleIdx="2" presStyleCnt="6"/>
      <dgm:spPr/>
    </dgm:pt>
    <dgm:pt modelId="{6961DDE8-4BAE-4B36-9DD2-5AFD57A45D93}" type="pres">
      <dgm:prSet presAssocID="{40F9B222-6FE7-4D06-965F-83E9FA7794DD}" presName="vert1" presStyleCnt="0"/>
      <dgm:spPr/>
    </dgm:pt>
    <dgm:pt modelId="{2A3073D3-9980-40F9-A097-480344959DF2}" type="pres">
      <dgm:prSet presAssocID="{6AFE4AD4-D500-4346-8686-124135CBFD2D}" presName="thickLine" presStyleLbl="alignNode1" presStyleIdx="3" presStyleCnt="6"/>
      <dgm:spPr/>
    </dgm:pt>
    <dgm:pt modelId="{1BC40884-882D-492B-B725-F4BD7F206754}" type="pres">
      <dgm:prSet presAssocID="{6AFE4AD4-D500-4346-8686-124135CBFD2D}" presName="horz1" presStyleCnt="0"/>
      <dgm:spPr/>
    </dgm:pt>
    <dgm:pt modelId="{1562B91A-33DC-455E-AAD1-191DACE01DFE}" type="pres">
      <dgm:prSet presAssocID="{6AFE4AD4-D500-4346-8686-124135CBFD2D}" presName="tx1" presStyleLbl="revTx" presStyleIdx="3" presStyleCnt="6"/>
      <dgm:spPr/>
    </dgm:pt>
    <dgm:pt modelId="{914B85EF-BC97-4945-958C-801DA25681F5}" type="pres">
      <dgm:prSet presAssocID="{6AFE4AD4-D500-4346-8686-124135CBFD2D}" presName="vert1" presStyleCnt="0"/>
      <dgm:spPr/>
    </dgm:pt>
    <dgm:pt modelId="{9F8D3FD0-6E68-40EA-A381-3D367AEB4E50}" type="pres">
      <dgm:prSet presAssocID="{049A26A0-6A33-4E14-8587-A13768A7B64C}" presName="thickLine" presStyleLbl="alignNode1" presStyleIdx="4" presStyleCnt="6"/>
      <dgm:spPr/>
    </dgm:pt>
    <dgm:pt modelId="{8AAA8C9F-595A-4846-BF42-36A56ABA770E}" type="pres">
      <dgm:prSet presAssocID="{049A26A0-6A33-4E14-8587-A13768A7B64C}" presName="horz1" presStyleCnt="0"/>
      <dgm:spPr/>
    </dgm:pt>
    <dgm:pt modelId="{C856F82A-A012-4B62-93B8-8C88947C278D}" type="pres">
      <dgm:prSet presAssocID="{049A26A0-6A33-4E14-8587-A13768A7B64C}" presName="tx1" presStyleLbl="revTx" presStyleIdx="4" presStyleCnt="6"/>
      <dgm:spPr/>
    </dgm:pt>
    <dgm:pt modelId="{94652F98-593B-467B-B596-A5B55BA27595}" type="pres">
      <dgm:prSet presAssocID="{049A26A0-6A33-4E14-8587-A13768A7B64C}" presName="vert1" presStyleCnt="0"/>
      <dgm:spPr/>
    </dgm:pt>
    <dgm:pt modelId="{10D95CB9-09F4-42C4-835F-880F06063EDE}" type="pres">
      <dgm:prSet presAssocID="{08C4313C-5D40-4D8A-A3A3-CB3F56F2148B}" presName="thickLine" presStyleLbl="alignNode1" presStyleIdx="5" presStyleCnt="6"/>
      <dgm:spPr/>
    </dgm:pt>
    <dgm:pt modelId="{2D6B33FB-ACC7-4538-80EB-42C22B75FE9E}" type="pres">
      <dgm:prSet presAssocID="{08C4313C-5D40-4D8A-A3A3-CB3F56F2148B}" presName="horz1" presStyleCnt="0"/>
      <dgm:spPr/>
    </dgm:pt>
    <dgm:pt modelId="{F57B162A-6FC4-4C9A-A5EC-69256D8CBC68}" type="pres">
      <dgm:prSet presAssocID="{08C4313C-5D40-4D8A-A3A3-CB3F56F2148B}" presName="tx1" presStyleLbl="revTx" presStyleIdx="5" presStyleCnt="6"/>
      <dgm:spPr/>
    </dgm:pt>
    <dgm:pt modelId="{C049E1F4-144E-444C-9EA4-A0F283690F8F}" type="pres">
      <dgm:prSet presAssocID="{08C4313C-5D40-4D8A-A3A3-CB3F56F2148B}" presName="vert1" presStyleCnt="0"/>
      <dgm:spPr/>
    </dgm:pt>
  </dgm:ptLst>
  <dgm:cxnLst>
    <dgm:cxn modelId="{0E5ECB09-F494-4A88-A19B-DB55AADAC523}" type="presOf" srcId="{049A26A0-6A33-4E14-8587-A13768A7B64C}" destId="{C856F82A-A012-4B62-93B8-8C88947C278D}" srcOrd="0" destOrd="0" presId="urn:microsoft.com/office/officeart/2008/layout/LinedList"/>
    <dgm:cxn modelId="{910A6A0E-0A93-4F5C-A532-3B5F5E53A924}" type="presOf" srcId="{1ADAE68D-297D-429D-9DB4-8C04E25A1065}" destId="{9B05FAF7-4473-41F6-8EAC-97B8722359FE}" srcOrd="0" destOrd="0" presId="urn:microsoft.com/office/officeart/2008/layout/LinedList"/>
    <dgm:cxn modelId="{1961853E-947B-4D5F-B5DC-3A550D37C670}" srcId="{1ADAE68D-297D-429D-9DB4-8C04E25A1065}" destId="{6AFE4AD4-D500-4346-8686-124135CBFD2D}" srcOrd="3" destOrd="0" parTransId="{669EAF14-C66C-4C69-9639-BDB3CCDB0FCC}" sibTransId="{BD72C349-8B7B-4995-A9F0-97818CD0D8C1}"/>
    <dgm:cxn modelId="{B2518B57-97CA-4DA8-B392-9FC1A19CEE9F}" type="presOf" srcId="{08C4313C-5D40-4D8A-A3A3-CB3F56F2148B}" destId="{F57B162A-6FC4-4C9A-A5EC-69256D8CBC68}" srcOrd="0" destOrd="0" presId="urn:microsoft.com/office/officeart/2008/layout/LinedList"/>
    <dgm:cxn modelId="{24743479-8E3D-4449-941F-420AB920D815}" srcId="{1ADAE68D-297D-429D-9DB4-8C04E25A1065}" destId="{01A9D6B7-14CF-4851-AABC-0A631AE70914}" srcOrd="0" destOrd="0" parTransId="{BD9DD652-90A9-49B2-9BF9-8C860686ECF0}" sibTransId="{758997F6-1B4E-4571-89D2-F5AB1F5DEC9D}"/>
    <dgm:cxn modelId="{B3F4BD59-3596-4F80-8726-D924567C68CB}" srcId="{1ADAE68D-297D-429D-9DB4-8C04E25A1065}" destId="{3C664460-6D87-411B-BDE1-50E001AA5B4A}" srcOrd="1" destOrd="0" parTransId="{A487061D-6973-49D7-A6F3-DD753482E183}" sibTransId="{6A85D847-6FDB-404D-B96C-F924E9FAFF49}"/>
    <dgm:cxn modelId="{19A2477B-047D-42E9-B94F-DF3FFFA80CDF}" type="presOf" srcId="{6AFE4AD4-D500-4346-8686-124135CBFD2D}" destId="{1562B91A-33DC-455E-AAD1-191DACE01DFE}" srcOrd="0" destOrd="0" presId="urn:microsoft.com/office/officeart/2008/layout/LinedList"/>
    <dgm:cxn modelId="{1DDE7A80-D5B3-4C9B-9EFE-F132FAABF2EE}" srcId="{1ADAE68D-297D-429D-9DB4-8C04E25A1065}" destId="{049A26A0-6A33-4E14-8587-A13768A7B64C}" srcOrd="4" destOrd="0" parTransId="{D952579D-0D9D-42AC-99E0-768D8F2BE5B4}" sibTransId="{5A24C989-4D75-46F0-849D-D7BF6CF43D68}"/>
    <dgm:cxn modelId="{B435E593-6E8F-469E-B101-91DF7D58BC47}" type="presOf" srcId="{3C664460-6D87-411B-BDE1-50E001AA5B4A}" destId="{B9045929-0022-4590-BA7C-23F22EFA06E0}" srcOrd="0" destOrd="0" presId="urn:microsoft.com/office/officeart/2008/layout/LinedList"/>
    <dgm:cxn modelId="{FDB1DCBA-A28A-471F-85E3-0B0F0AB62B31}" type="presOf" srcId="{40F9B222-6FE7-4D06-965F-83E9FA7794DD}" destId="{C520DD6D-1597-4460-9094-0C8FC773FE83}" srcOrd="0" destOrd="0" presId="urn:microsoft.com/office/officeart/2008/layout/LinedList"/>
    <dgm:cxn modelId="{433E63DD-9AC4-4A91-BA84-D899453F86A0}" type="presOf" srcId="{01A9D6B7-14CF-4851-AABC-0A631AE70914}" destId="{2B5C3EA0-D422-4087-B31F-780A8B4EF63E}" srcOrd="0" destOrd="0" presId="urn:microsoft.com/office/officeart/2008/layout/LinedList"/>
    <dgm:cxn modelId="{8260F1DF-3E1F-4388-A49F-AB355D8FBD45}" srcId="{1ADAE68D-297D-429D-9DB4-8C04E25A1065}" destId="{08C4313C-5D40-4D8A-A3A3-CB3F56F2148B}" srcOrd="5" destOrd="0" parTransId="{B5910BB2-E2D9-4293-85BD-34618A77EAC3}" sibTransId="{7AA9B1AF-0254-41F2-85C3-2541634B01F8}"/>
    <dgm:cxn modelId="{169029E4-F424-495E-9331-424188322925}" srcId="{1ADAE68D-297D-429D-9DB4-8C04E25A1065}" destId="{40F9B222-6FE7-4D06-965F-83E9FA7794DD}" srcOrd="2" destOrd="0" parTransId="{63E969BA-C9FF-4486-A359-0735E9689B66}" sibTransId="{BCB7387A-AE0F-484C-8222-F948E2317CCD}"/>
    <dgm:cxn modelId="{4487CD15-B07F-43DC-A896-9E09AA3B2FAA}" type="presParOf" srcId="{9B05FAF7-4473-41F6-8EAC-97B8722359FE}" destId="{AEB53D6E-1F27-4CFC-896D-30999DAA33C5}" srcOrd="0" destOrd="0" presId="urn:microsoft.com/office/officeart/2008/layout/LinedList"/>
    <dgm:cxn modelId="{D28F5DEE-FBD5-4758-A2C9-A54DEE3C2C09}" type="presParOf" srcId="{9B05FAF7-4473-41F6-8EAC-97B8722359FE}" destId="{E35821D5-5DA6-4547-8B33-F8C47A4EEC44}" srcOrd="1" destOrd="0" presId="urn:microsoft.com/office/officeart/2008/layout/LinedList"/>
    <dgm:cxn modelId="{C6EC4626-E16B-480C-9007-DBC35B938002}" type="presParOf" srcId="{E35821D5-5DA6-4547-8B33-F8C47A4EEC44}" destId="{2B5C3EA0-D422-4087-B31F-780A8B4EF63E}" srcOrd="0" destOrd="0" presId="urn:microsoft.com/office/officeart/2008/layout/LinedList"/>
    <dgm:cxn modelId="{24C4B353-662F-455A-863F-2C95592A641E}" type="presParOf" srcId="{E35821D5-5DA6-4547-8B33-F8C47A4EEC44}" destId="{E58693FA-508B-484D-AD96-9833688D25DC}" srcOrd="1" destOrd="0" presId="urn:microsoft.com/office/officeart/2008/layout/LinedList"/>
    <dgm:cxn modelId="{A7E182B5-D214-40BB-A1A1-A94F9BC36325}" type="presParOf" srcId="{9B05FAF7-4473-41F6-8EAC-97B8722359FE}" destId="{866CA8B2-D3EA-4A74-BEDE-7983C8201432}" srcOrd="2" destOrd="0" presId="urn:microsoft.com/office/officeart/2008/layout/LinedList"/>
    <dgm:cxn modelId="{2244B2E6-BDD4-4932-8BB0-63CC381F6F9E}" type="presParOf" srcId="{9B05FAF7-4473-41F6-8EAC-97B8722359FE}" destId="{08ECCEEB-3FD9-446D-8091-655E3A43D792}" srcOrd="3" destOrd="0" presId="urn:microsoft.com/office/officeart/2008/layout/LinedList"/>
    <dgm:cxn modelId="{A55CBC27-9292-4643-A326-E3F4C9B64869}" type="presParOf" srcId="{08ECCEEB-3FD9-446D-8091-655E3A43D792}" destId="{B9045929-0022-4590-BA7C-23F22EFA06E0}" srcOrd="0" destOrd="0" presId="urn:microsoft.com/office/officeart/2008/layout/LinedList"/>
    <dgm:cxn modelId="{55BEA904-7BFD-4CFC-85B4-B4616A81252C}" type="presParOf" srcId="{08ECCEEB-3FD9-446D-8091-655E3A43D792}" destId="{B7AE4442-70F8-40B0-8393-6F19574E2EB7}" srcOrd="1" destOrd="0" presId="urn:microsoft.com/office/officeart/2008/layout/LinedList"/>
    <dgm:cxn modelId="{66C0DCBF-A0BF-4B7C-BD17-AC024F8B3CA3}" type="presParOf" srcId="{9B05FAF7-4473-41F6-8EAC-97B8722359FE}" destId="{6BE3D927-8831-4386-9CF5-BFB4BEB5E33B}" srcOrd="4" destOrd="0" presId="urn:microsoft.com/office/officeart/2008/layout/LinedList"/>
    <dgm:cxn modelId="{EA061497-44D6-46CE-8A52-74430C881BB2}" type="presParOf" srcId="{9B05FAF7-4473-41F6-8EAC-97B8722359FE}" destId="{C4AE5A48-FB6D-49D5-A47E-5656D8BF5402}" srcOrd="5" destOrd="0" presId="urn:microsoft.com/office/officeart/2008/layout/LinedList"/>
    <dgm:cxn modelId="{3C75B52E-F896-4C33-8C50-AAF4599C126C}" type="presParOf" srcId="{C4AE5A48-FB6D-49D5-A47E-5656D8BF5402}" destId="{C520DD6D-1597-4460-9094-0C8FC773FE83}" srcOrd="0" destOrd="0" presId="urn:microsoft.com/office/officeart/2008/layout/LinedList"/>
    <dgm:cxn modelId="{87FD5413-BF76-4E01-90A8-5F1B4D04B7EB}" type="presParOf" srcId="{C4AE5A48-FB6D-49D5-A47E-5656D8BF5402}" destId="{6961DDE8-4BAE-4B36-9DD2-5AFD57A45D93}" srcOrd="1" destOrd="0" presId="urn:microsoft.com/office/officeart/2008/layout/LinedList"/>
    <dgm:cxn modelId="{71F10F1B-C6E4-43DA-976B-5635C71C2ED0}" type="presParOf" srcId="{9B05FAF7-4473-41F6-8EAC-97B8722359FE}" destId="{2A3073D3-9980-40F9-A097-480344959DF2}" srcOrd="6" destOrd="0" presId="urn:microsoft.com/office/officeart/2008/layout/LinedList"/>
    <dgm:cxn modelId="{F9588ACD-7168-4852-94C8-661E5F0BBE5D}" type="presParOf" srcId="{9B05FAF7-4473-41F6-8EAC-97B8722359FE}" destId="{1BC40884-882D-492B-B725-F4BD7F206754}" srcOrd="7" destOrd="0" presId="urn:microsoft.com/office/officeart/2008/layout/LinedList"/>
    <dgm:cxn modelId="{E09A7084-24CE-4A5E-9A17-931C9347F0EB}" type="presParOf" srcId="{1BC40884-882D-492B-B725-F4BD7F206754}" destId="{1562B91A-33DC-455E-AAD1-191DACE01DFE}" srcOrd="0" destOrd="0" presId="urn:microsoft.com/office/officeart/2008/layout/LinedList"/>
    <dgm:cxn modelId="{1549FD47-FA28-435B-9E94-2D0FD19DEBB3}" type="presParOf" srcId="{1BC40884-882D-492B-B725-F4BD7F206754}" destId="{914B85EF-BC97-4945-958C-801DA25681F5}" srcOrd="1" destOrd="0" presId="urn:microsoft.com/office/officeart/2008/layout/LinedList"/>
    <dgm:cxn modelId="{2FD5B660-C9CC-4A4F-961D-AD5E927A2D1E}" type="presParOf" srcId="{9B05FAF7-4473-41F6-8EAC-97B8722359FE}" destId="{9F8D3FD0-6E68-40EA-A381-3D367AEB4E50}" srcOrd="8" destOrd="0" presId="urn:microsoft.com/office/officeart/2008/layout/LinedList"/>
    <dgm:cxn modelId="{24715747-CA7F-41F6-9A13-0E6A4C3B5850}" type="presParOf" srcId="{9B05FAF7-4473-41F6-8EAC-97B8722359FE}" destId="{8AAA8C9F-595A-4846-BF42-36A56ABA770E}" srcOrd="9" destOrd="0" presId="urn:microsoft.com/office/officeart/2008/layout/LinedList"/>
    <dgm:cxn modelId="{B1B6D3E7-7FB2-41F4-9D69-B2ABA771BB98}" type="presParOf" srcId="{8AAA8C9F-595A-4846-BF42-36A56ABA770E}" destId="{C856F82A-A012-4B62-93B8-8C88947C278D}" srcOrd="0" destOrd="0" presId="urn:microsoft.com/office/officeart/2008/layout/LinedList"/>
    <dgm:cxn modelId="{B37620C9-DE84-4D4F-843D-4FA49C5A9CBE}" type="presParOf" srcId="{8AAA8C9F-595A-4846-BF42-36A56ABA770E}" destId="{94652F98-593B-467B-B596-A5B55BA27595}" srcOrd="1" destOrd="0" presId="urn:microsoft.com/office/officeart/2008/layout/LinedList"/>
    <dgm:cxn modelId="{5250BD42-DE18-4F9D-B025-DBED35297FA4}" type="presParOf" srcId="{9B05FAF7-4473-41F6-8EAC-97B8722359FE}" destId="{10D95CB9-09F4-42C4-835F-880F06063EDE}" srcOrd="10" destOrd="0" presId="urn:microsoft.com/office/officeart/2008/layout/LinedList"/>
    <dgm:cxn modelId="{BE0EF9EC-F4B5-4C51-A225-B4A94120037E}" type="presParOf" srcId="{9B05FAF7-4473-41F6-8EAC-97B8722359FE}" destId="{2D6B33FB-ACC7-4538-80EB-42C22B75FE9E}" srcOrd="11" destOrd="0" presId="urn:microsoft.com/office/officeart/2008/layout/LinedList"/>
    <dgm:cxn modelId="{3DF79358-C902-43DC-A71C-9ACC983C2772}" type="presParOf" srcId="{2D6B33FB-ACC7-4538-80EB-42C22B75FE9E}" destId="{F57B162A-6FC4-4C9A-A5EC-69256D8CBC68}" srcOrd="0" destOrd="0" presId="urn:microsoft.com/office/officeart/2008/layout/LinedList"/>
    <dgm:cxn modelId="{318C9F48-8097-4F1E-BD59-9B948A6DB2CB}" type="presParOf" srcId="{2D6B33FB-ACC7-4538-80EB-42C22B75FE9E}" destId="{C049E1F4-144E-444C-9EA4-A0F283690F8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70DB4-AA51-451B-AF8A-7076A1D9377A}">
      <dsp:nvSpPr>
        <dsp:cNvPr id="0" name=""/>
        <dsp:cNvSpPr/>
      </dsp:nvSpPr>
      <dsp:spPr>
        <a:xfrm>
          <a:off x="0" y="484"/>
          <a:ext cx="10515600" cy="11327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37CB42-E5BA-4305-B5AB-BDB0EC4AA7CC}">
      <dsp:nvSpPr>
        <dsp:cNvPr id="0" name=""/>
        <dsp:cNvSpPr/>
      </dsp:nvSpPr>
      <dsp:spPr>
        <a:xfrm>
          <a:off x="342668" y="255361"/>
          <a:ext cx="623033" cy="6230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272FB4-6466-48B8-A742-66D6B8D16762}">
      <dsp:nvSpPr>
        <dsp:cNvPr id="0" name=""/>
        <dsp:cNvSpPr/>
      </dsp:nvSpPr>
      <dsp:spPr>
        <a:xfrm>
          <a:off x="1308371" y="484"/>
          <a:ext cx="9207228" cy="113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87" tIns="119887" rIns="119887" bIns="119887" numCol="1" spcCol="1270" anchor="ctr" anchorCtr="0">
          <a:noAutofit/>
        </a:bodyPr>
        <a:lstStyle/>
        <a:p>
          <a:pPr marL="0" lvl="0" indent="0" algn="l" defTabSz="622300">
            <a:lnSpc>
              <a:spcPct val="100000"/>
            </a:lnSpc>
            <a:spcBef>
              <a:spcPct val="0"/>
            </a:spcBef>
            <a:spcAft>
              <a:spcPct val="35000"/>
            </a:spcAft>
            <a:buNone/>
          </a:pPr>
          <a:r>
            <a:rPr lang="en-US" sz="1400" kern="1200"/>
            <a:t>In summary, </a:t>
          </a:r>
        </a:p>
      </dsp:txBody>
      <dsp:txXfrm>
        <a:off x="1308371" y="484"/>
        <a:ext cx="9207228" cy="1132789"/>
      </dsp:txXfrm>
    </dsp:sp>
    <dsp:sp modelId="{1B24C0A6-ACC2-4E0A-BDDF-3C9913555D70}">
      <dsp:nvSpPr>
        <dsp:cNvPr id="0" name=""/>
        <dsp:cNvSpPr/>
      </dsp:nvSpPr>
      <dsp:spPr>
        <a:xfrm>
          <a:off x="0" y="1416470"/>
          <a:ext cx="10515600" cy="11327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DE086D-5E3C-4FBD-982F-0DE1F8D44FE3}">
      <dsp:nvSpPr>
        <dsp:cNvPr id="0" name=""/>
        <dsp:cNvSpPr/>
      </dsp:nvSpPr>
      <dsp:spPr>
        <a:xfrm>
          <a:off x="342668" y="1671348"/>
          <a:ext cx="623033" cy="6230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E19AF0-A85B-4E40-9378-798C73AC3349}">
      <dsp:nvSpPr>
        <dsp:cNvPr id="0" name=""/>
        <dsp:cNvSpPr/>
      </dsp:nvSpPr>
      <dsp:spPr>
        <a:xfrm>
          <a:off x="1308371" y="1416470"/>
          <a:ext cx="9207228" cy="113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87" tIns="119887" rIns="119887" bIns="119887" numCol="1" spcCol="1270" anchor="ctr" anchorCtr="0">
          <a:noAutofit/>
        </a:bodyPr>
        <a:lstStyle/>
        <a:p>
          <a:pPr marL="0" lvl="0" indent="0" algn="l" defTabSz="622300">
            <a:lnSpc>
              <a:spcPct val="100000"/>
            </a:lnSpc>
            <a:spcBef>
              <a:spcPct val="0"/>
            </a:spcBef>
            <a:spcAft>
              <a:spcPct val="35000"/>
            </a:spcAft>
            <a:buNone/>
          </a:pPr>
          <a:r>
            <a:rPr lang="en-US" sz="1400" kern="1200"/>
            <a:t>BigQuery grants the dealership a flexible, affordable way to generate data-driven insights on inventory needs, customer trends, and sales team effectiveness to enhance strategic planning in a secure cloud platform. The savings and performance make it simpler than traditional warehouse approaches. </a:t>
          </a:r>
        </a:p>
      </dsp:txBody>
      <dsp:txXfrm>
        <a:off x="1308371" y="1416470"/>
        <a:ext cx="9207228" cy="1132789"/>
      </dsp:txXfrm>
    </dsp:sp>
    <dsp:sp modelId="{C10B668A-8429-4DF3-9D9E-98D7102849DA}">
      <dsp:nvSpPr>
        <dsp:cNvPr id="0" name=""/>
        <dsp:cNvSpPr/>
      </dsp:nvSpPr>
      <dsp:spPr>
        <a:xfrm>
          <a:off x="0" y="2832456"/>
          <a:ext cx="10515600" cy="11327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99348-5ED9-4D93-B1A4-EBBB49264B9B}">
      <dsp:nvSpPr>
        <dsp:cNvPr id="0" name=""/>
        <dsp:cNvSpPr/>
      </dsp:nvSpPr>
      <dsp:spPr>
        <a:xfrm>
          <a:off x="342668" y="3087334"/>
          <a:ext cx="623033" cy="6230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45A2EB-FB42-4531-BFD5-FB03ACBC25A5}">
      <dsp:nvSpPr>
        <dsp:cNvPr id="0" name=""/>
        <dsp:cNvSpPr/>
      </dsp:nvSpPr>
      <dsp:spPr>
        <a:xfrm>
          <a:off x="1308371" y="2832456"/>
          <a:ext cx="9207228" cy="113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887" tIns="119887" rIns="119887" bIns="119887" numCol="1" spcCol="1270" anchor="ctr" anchorCtr="0">
          <a:noAutofit/>
        </a:bodyPr>
        <a:lstStyle/>
        <a:p>
          <a:pPr marL="0" lvl="0" indent="0" algn="l" defTabSz="622300">
            <a:lnSpc>
              <a:spcPct val="100000"/>
            </a:lnSpc>
            <a:spcBef>
              <a:spcPct val="0"/>
            </a:spcBef>
            <a:spcAft>
              <a:spcPct val="35000"/>
            </a:spcAft>
            <a:buNone/>
          </a:pPr>
          <a:r>
            <a:rPr lang="en-US" sz="1400" kern="1200"/>
            <a:t>Therefore, GCP’s BigQuery would be an optimal data warehouse solution for analyzing this automotive sales dataset to uncover actionable insights. This makes it ideally suited for performing fast, complex analysis on large volumes of granular sales data to guide data-driven strategy decisions to improve inventory management, pricing structure, sales compensation, and promotional initiatives in a secure and compliant cloud environment.</a:t>
          </a:r>
        </a:p>
      </dsp:txBody>
      <dsp:txXfrm>
        <a:off x="1308371" y="2832456"/>
        <a:ext cx="9207228" cy="1132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42B68-FF88-45E9-B05D-5BCD289784D8}">
      <dsp:nvSpPr>
        <dsp:cNvPr id="0" name=""/>
        <dsp:cNvSpPr/>
      </dsp:nvSpPr>
      <dsp:spPr>
        <a:xfrm>
          <a:off x="0" y="1280373"/>
          <a:ext cx="5040285" cy="10897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F4A8C-E99C-42AD-9C43-4BF65D855624}">
      <dsp:nvSpPr>
        <dsp:cNvPr id="0" name=""/>
        <dsp:cNvSpPr/>
      </dsp:nvSpPr>
      <dsp:spPr>
        <a:xfrm>
          <a:off x="329648" y="1516565"/>
          <a:ext cx="599361" cy="5993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BE9E59-09BC-4B67-8F96-D1050A930A5B}">
      <dsp:nvSpPr>
        <dsp:cNvPr id="0" name=""/>
        <dsp:cNvSpPr/>
      </dsp:nvSpPr>
      <dsp:spPr>
        <a:xfrm>
          <a:off x="1258658" y="1271372"/>
          <a:ext cx="2268128" cy="10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32" tIns="115332" rIns="115332" bIns="115332" numCol="1" spcCol="1270" anchor="ctr" anchorCtr="0">
          <a:noAutofit/>
        </a:bodyPr>
        <a:lstStyle/>
        <a:p>
          <a:pPr marL="0" lvl="0" indent="0" algn="l" defTabSz="755650">
            <a:lnSpc>
              <a:spcPct val="90000"/>
            </a:lnSpc>
            <a:spcBef>
              <a:spcPct val="0"/>
            </a:spcBef>
            <a:spcAft>
              <a:spcPct val="35000"/>
            </a:spcAft>
            <a:buNone/>
          </a:pPr>
          <a:r>
            <a:rPr lang="en-US" sz="1700" b="0" u="sng" kern="1200" dirty="0"/>
            <a:t>Query 1: The salesperson's total sales and commissions</a:t>
          </a:r>
          <a:endParaRPr lang="en-US" sz="1700" kern="1200" dirty="0"/>
        </a:p>
      </dsp:txBody>
      <dsp:txXfrm>
        <a:off x="1258658" y="1271372"/>
        <a:ext cx="2268128" cy="1089747"/>
      </dsp:txXfrm>
    </dsp:sp>
    <dsp:sp modelId="{BB0B13C8-694E-4FBC-83CB-5EE9F25317C0}">
      <dsp:nvSpPr>
        <dsp:cNvPr id="0" name=""/>
        <dsp:cNvSpPr/>
      </dsp:nvSpPr>
      <dsp:spPr>
        <a:xfrm>
          <a:off x="3526787" y="1271372"/>
          <a:ext cx="1513497" cy="1089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32" tIns="115332" rIns="115332" bIns="115332" numCol="1" spcCol="1270" anchor="ctr" anchorCtr="0">
          <a:noAutofit/>
        </a:bodyPr>
        <a:lstStyle/>
        <a:p>
          <a:pPr marL="0" lvl="0" indent="0" algn="l" defTabSz="622300">
            <a:lnSpc>
              <a:spcPct val="90000"/>
            </a:lnSpc>
            <a:spcBef>
              <a:spcPct val="0"/>
            </a:spcBef>
            <a:spcAft>
              <a:spcPct val="35000"/>
            </a:spcAft>
            <a:buNone/>
          </a:pPr>
          <a:endParaRPr lang="en-US" sz="1400" kern="1200" dirty="0">
            <a:solidFill>
              <a:schemeClr val="accent1"/>
            </a:solidFill>
            <a:latin typeface="Arabic Typesetting" panose="03020402040406030203" pitchFamily="66" charset="-78"/>
            <a:cs typeface="Arabic Typesetting" panose="03020402040406030203" pitchFamily="66" charset="-78"/>
          </a:endParaRPr>
        </a:p>
      </dsp:txBody>
      <dsp:txXfrm>
        <a:off x="3526787" y="1271372"/>
        <a:ext cx="1513497" cy="10897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B53D6E-1F27-4CFC-896D-30999DAA33C5}">
      <dsp:nvSpPr>
        <dsp:cNvPr id="0" name=""/>
        <dsp:cNvSpPr/>
      </dsp:nvSpPr>
      <dsp:spPr>
        <a:xfrm>
          <a:off x="0" y="2214"/>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5C3EA0-D422-4087-B31F-780A8B4EF63E}">
      <dsp:nvSpPr>
        <dsp:cNvPr id="0" name=""/>
        <dsp:cNvSpPr/>
      </dsp:nvSpPr>
      <dsp:spPr>
        <a:xfrm>
          <a:off x="0" y="2214"/>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u="none" kern="1200" dirty="0">
              <a:solidFill>
                <a:schemeClr val="tx1"/>
              </a:solidFill>
            </a:rPr>
            <a:t>				 	</a:t>
          </a:r>
          <a:r>
            <a:rPr lang="en-US" sz="2400" b="1" u="sng" kern="1200" dirty="0">
              <a:solidFill>
                <a:schemeClr val="tx1"/>
              </a:solidFill>
            </a:rPr>
            <a:t>References</a:t>
          </a:r>
        </a:p>
      </dsp:txBody>
      <dsp:txXfrm>
        <a:off x="0" y="2214"/>
        <a:ext cx="12192000" cy="755195"/>
      </dsp:txXfrm>
    </dsp:sp>
    <dsp:sp modelId="{866CA8B2-D3EA-4A74-BEDE-7983C8201432}">
      <dsp:nvSpPr>
        <dsp:cNvPr id="0" name=""/>
        <dsp:cNvSpPr/>
      </dsp:nvSpPr>
      <dsp:spPr>
        <a:xfrm>
          <a:off x="0" y="757409"/>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045929-0022-4590-BA7C-23F22EFA06E0}">
      <dsp:nvSpPr>
        <dsp:cNvPr id="0" name=""/>
        <dsp:cNvSpPr/>
      </dsp:nvSpPr>
      <dsp:spPr>
        <a:xfrm>
          <a:off x="0" y="757409"/>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Ali, M. H., Hosain, M. S., &amp; Hossain, M. A. (2021). Big Data analysis using BigQuery on cloud computing platform. </a:t>
          </a:r>
          <a:r>
            <a:rPr lang="en-US" sz="2000" i="1" kern="1200"/>
            <a:t>Australian JofEng Inno Tech</a:t>
          </a:r>
          <a:r>
            <a:rPr lang="en-US" sz="2000" kern="1200"/>
            <a:t>, </a:t>
          </a:r>
          <a:r>
            <a:rPr lang="en-US" sz="2000" i="1" kern="1200"/>
            <a:t>3</a:t>
          </a:r>
          <a:r>
            <a:rPr lang="en-US" sz="2000" kern="1200"/>
            <a:t>(1), 1-9.</a:t>
          </a:r>
        </a:p>
      </dsp:txBody>
      <dsp:txXfrm>
        <a:off x="0" y="757409"/>
        <a:ext cx="12192000" cy="755195"/>
      </dsp:txXfrm>
    </dsp:sp>
    <dsp:sp modelId="{6BE3D927-8831-4386-9CF5-BFB4BEB5E33B}">
      <dsp:nvSpPr>
        <dsp:cNvPr id="0" name=""/>
        <dsp:cNvSpPr/>
      </dsp:nvSpPr>
      <dsp:spPr>
        <a:xfrm>
          <a:off x="0" y="1512605"/>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20DD6D-1597-4460-9094-0C8FC773FE83}">
      <dsp:nvSpPr>
        <dsp:cNvPr id="0" name=""/>
        <dsp:cNvSpPr/>
      </dsp:nvSpPr>
      <dsp:spPr>
        <a:xfrm>
          <a:off x="0" y="1512605"/>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Bhaumik, S. (2022, November 1). BigQuery: Basics &amp; Internals: Part # 1 [Medium]. </a:t>
          </a:r>
          <a:r>
            <a:rPr lang="en-US" sz="2000" i="1" kern="1200"/>
            <a:t>Google Cloud - Community</a:t>
          </a:r>
          <a:r>
            <a:rPr lang="en-US" sz="2000" kern="1200"/>
            <a:t>. https://medium.com/google-cloud/bigquery-basics-internals-part-1-9eda52b65960</a:t>
          </a:r>
        </a:p>
      </dsp:txBody>
      <dsp:txXfrm>
        <a:off x="0" y="1512605"/>
        <a:ext cx="12192000" cy="755195"/>
      </dsp:txXfrm>
    </dsp:sp>
    <dsp:sp modelId="{2A3073D3-9980-40F9-A097-480344959DF2}">
      <dsp:nvSpPr>
        <dsp:cNvPr id="0" name=""/>
        <dsp:cNvSpPr/>
      </dsp:nvSpPr>
      <dsp:spPr>
        <a:xfrm>
          <a:off x="0" y="2267800"/>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62B91A-33DC-455E-AAD1-191DACE01DFE}">
      <dsp:nvSpPr>
        <dsp:cNvPr id="0" name=""/>
        <dsp:cNvSpPr/>
      </dsp:nvSpPr>
      <dsp:spPr>
        <a:xfrm>
          <a:off x="0" y="2267800"/>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Cheng, C. (2022). </a:t>
          </a:r>
          <a:r>
            <a:rPr lang="en-US" sz="2000" i="1" kern="1200"/>
            <a:t>14 Best Practices to Tune BigQuery SQL Performance</a:t>
          </a:r>
          <a:r>
            <a:rPr lang="en-US" sz="2000" kern="1200"/>
            <a:t>. Medium. https://towardsdatascience.com/14-ways-to-optimize-bigquery-sql-for-ferrari-speed-at-honda-cost-632ec705979</a:t>
          </a:r>
        </a:p>
      </dsp:txBody>
      <dsp:txXfrm>
        <a:off x="0" y="2267800"/>
        <a:ext cx="12192000" cy="755195"/>
      </dsp:txXfrm>
    </dsp:sp>
    <dsp:sp modelId="{9F8D3FD0-6E68-40EA-A381-3D367AEB4E50}">
      <dsp:nvSpPr>
        <dsp:cNvPr id="0" name=""/>
        <dsp:cNvSpPr/>
      </dsp:nvSpPr>
      <dsp:spPr>
        <a:xfrm>
          <a:off x="0" y="3022995"/>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6F82A-A012-4B62-93B8-8C88947C278D}">
      <dsp:nvSpPr>
        <dsp:cNvPr id="0" name=""/>
        <dsp:cNvSpPr/>
      </dsp:nvSpPr>
      <dsp:spPr>
        <a:xfrm>
          <a:off x="0" y="3022995"/>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Ignyte Team. (2020, January 5). </a:t>
          </a:r>
          <a:r>
            <a:rPr lang="en-US" sz="2000" i="1" kern="1200"/>
            <a:t>Platform Compliance &amp; Risk Management</a:t>
          </a:r>
          <a:r>
            <a:rPr lang="en-US" sz="2000" kern="1200"/>
            <a:t>. https://www.ignyteplatform.com/platform-compliance-risk-management/</a:t>
          </a:r>
        </a:p>
      </dsp:txBody>
      <dsp:txXfrm>
        <a:off x="0" y="3022995"/>
        <a:ext cx="12192000" cy="755195"/>
      </dsp:txXfrm>
    </dsp:sp>
    <dsp:sp modelId="{10D95CB9-09F4-42C4-835F-880F06063EDE}">
      <dsp:nvSpPr>
        <dsp:cNvPr id="0" name=""/>
        <dsp:cNvSpPr/>
      </dsp:nvSpPr>
      <dsp:spPr>
        <a:xfrm>
          <a:off x="0" y="3778191"/>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B162A-6FC4-4C9A-A5EC-69256D8CBC68}">
      <dsp:nvSpPr>
        <dsp:cNvPr id="0" name=""/>
        <dsp:cNvSpPr/>
      </dsp:nvSpPr>
      <dsp:spPr>
        <a:xfrm>
          <a:off x="0" y="3778191"/>
          <a:ext cx="12192000" cy="755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Masmoudi, A. (2021, May 27). BigQuery Cost Efficiency. </a:t>
          </a:r>
          <a:r>
            <a:rPr lang="en-US" sz="2000" i="1" kern="1200"/>
            <a:t>Medium</a:t>
          </a:r>
          <a:r>
            <a:rPr lang="en-US" sz="2000" kern="1200"/>
            <a:t>. https://datadice.medium.com/bigquery-cost-efficiency-a6223b46376c</a:t>
          </a:r>
        </a:p>
      </dsp:txBody>
      <dsp:txXfrm>
        <a:off x="0" y="3778191"/>
        <a:ext cx="12192000" cy="7551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69A2A-59DB-3869-92F8-03165F0133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60C46E-9852-6DD6-513F-9ED96333C5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4FC20F-1AEF-D401-71CC-C928CB78E687}"/>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5" name="Footer Placeholder 4">
            <a:extLst>
              <a:ext uri="{FF2B5EF4-FFF2-40B4-BE49-F238E27FC236}">
                <a16:creationId xmlns:a16="http://schemas.microsoft.com/office/drawing/2014/main" id="{D9B9F90D-2973-122B-DE0D-18C1C543F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40A2E-9BBA-15E6-20A0-65D850A93B6E}"/>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4150647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DE8B-C587-D580-CE8E-51072DC370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32B265-1A6B-D1CB-7A20-EF030490BD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99130-EEE3-93C2-CC02-E23592ACFFB9}"/>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5" name="Footer Placeholder 4">
            <a:extLst>
              <a:ext uri="{FF2B5EF4-FFF2-40B4-BE49-F238E27FC236}">
                <a16:creationId xmlns:a16="http://schemas.microsoft.com/office/drawing/2014/main" id="{84898BB4-FC44-792B-40BF-BDA32F30DD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3333C-D72A-CE77-60DD-D1523E32C096}"/>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22449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4FE94F-577C-3578-926C-F16E5BB03E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E0FDA6-005C-2229-2914-DD5E8CBB8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B17A4-A2C6-512D-00F7-9C878A9CAC9C}"/>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5" name="Footer Placeholder 4">
            <a:extLst>
              <a:ext uri="{FF2B5EF4-FFF2-40B4-BE49-F238E27FC236}">
                <a16:creationId xmlns:a16="http://schemas.microsoft.com/office/drawing/2014/main" id="{859F9F6D-C786-061B-77BA-D7FE45DF1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58C0F-2D8A-54C6-A97C-9267347C47B6}"/>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261649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0D88E-8B3F-CD15-0522-E0CB4BD9E7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14351-06C3-2B52-10D8-F7D251595B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372AC-7AF8-1F48-445B-61A35F875038}"/>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5" name="Footer Placeholder 4">
            <a:extLst>
              <a:ext uri="{FF2B5EF4-FFF2-40B4-BE49-F238E27FC236}">
                <a16:creationId xmlns:a16="http://schemas.microsoft.com/office/drawing/2014/main" id="{56E06A69-4846-2228-853C-017A93F00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415A5-10E2-810B-9199-3733CDD9B815}"/>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113363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D99F1-76E8-A716-6D74-8AE640A783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BB67C5-B41E-9063-962B-6DC9AB10CD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39227C-57A0-B591-90F7-8E8ADF8D9FD9}"/>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5" name="Footer Placeholder 4">
            <a:extLst>
              <a:ext uri="{FF2B5EF4-FFF2-40B4-BE49-F238E27FC236}">
                <a16:creationId xmlns:a16="http://schemas.microsoft.com/office/drawing/2014/main" id="{26EF2AAA-B02D-47FC-52EA-EAFE9704A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F50AA-71A2-8AB6-9948-DB1CBDAF3971}"/>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35504168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C01E-49BE-525B-B6E9-825ADFC34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A8E88B-03DB-B56F-45B8-B895D0564E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FCCDE-99A6-E017-7B08-CC8BD38812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588430-E669-4FEA-9692-D53C62588BB5}"/>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6" name="Footer Placeholder 5">
            <a:extLst>
              <a:ext uri="{FF2B5EF4-FFF2-40B4-BE49-F238E27FC236}">
                <a16:creationId xmlns:a16="http://schemas.microsoft.com/office/drawing/2014/main" id="{4A53CC50-1F83-F407-5332-B1D3B0F1B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8BEED5-9FC8-161D-B337-0417C2EB7537}"/>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1033355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62C0-BF36-C835-E939-FFF11C14EA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FA891D-FB38-71CA-7BBE-E05F332A2A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95E8AE-90D5-B33E-4EB5-EAEF1564C3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B2EC16-5490-70FA-3708-65F476EA9A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0D65AF-9867-9983-7F55-CEA9C3BF64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695912-3108-F9B9-558C-43B1B9168289}"/>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8" name="Footer Placeholder 7">
            <a:extLst>
              <a:ext uri="{FF2B5EF4-FFF2-40B4-BE49-F238E27FC236}">
                <a16:creationId xmlns:a16="http://schemas.microsoft.com/office/drawing/2014/main" id="{340237E8-BCF0-A8D6-3D4E-8C4B0C78D4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789477-6BAE-CE21-D91C-4BC48EC481A6}"/>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2893705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D530-2A45-C252-9886-4200D9BFB7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FAC934-5141-7D50-FA6D-00E79CDC51FD}"/>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4" name="Footer Placeholder 3">
            <a:extLst>
              <a:ext uri="{FF2B5EF4-FFF2-40B4-BE49-F238E27FC236}">
                <a16:creationId xmlns:a16="http://schemas.microsoft.com/office/drawing/2014/main" id="{C2CD307C-E251-D5C7-F33A-1696506F4E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885629-31C1-7089-DD92-EC6C177FE3F4}"/>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46190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82EFDE-DA87-98B2-C4F8-5D315EB4C940}"/>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3" name="Footer Placeholder 2">
            <a:extLst>
              <a:ext uri="{FF2B5EF4-FFF2-40B4-BE49-F238E27FC236}">
                <a16:creationId xmlns:a16="http://schemas.microsoft.com/office/drawing/2014/main" id="{E4F79203-1F94-DBB9-51DF-CB5E341069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30D66A-7235-AA40-8899-4F33219C1B27}"/>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7750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61D2D-35B7-794D-DE31-A6E477DBD6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29DBCE-AB7B-A180-421B-AE5898993B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5623A3-6673-062E-2BE8-DE8521C22C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80121-24ED-5F5C-94FA-EAAA9AD28E04}"/>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6" name="Footer Placeholder 5">
            <a:extLst>
              <a:ext uri="{FF2B5EF4-FFF2-40B4-BE49-F238E27FC236}">
                <a16:creationId xmlns:a16="http://schemas.microsoft.com/office/drawing/2014/main" id="{46AD1936-0144-E995-8DD8-6AD81F58F1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E2F44-E8E0-EF2A-6402-D039397B6219}"/>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3305589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B7CE-2518-E9CE-BC44-C51666CAD6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D7322E-E9FA-17DF-6A9F-29128BBF5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026A3B-0A15-A5BD-685A-68C93B695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7986B-53D1-4994-AACA-4E97BBE820DD}"/>
              </a:ext>
            </a:extLst>
          </p:cNvPr>
          <p:cNvSpPr>
            <a:spLocks noGrp="1"/>
          </p:cNvSpPr>
          <p:nvPr>
            <p:ph type="dt" sz="half" idx="10"/>
          </p:nvPr>
        </p:nvSpPr>
        <p:spPr/>
        <p:txBody>
          <a:bodyPr/>
          <a:lstStyle/>
          <a:p>
            <a:fld id="{39789705-F90D-4ECD-87B5-B75D2ED747C6}" type="datetimeFigureOut">
              <a:rPr lang="en-US" smtClean="0"/>
              <a:t>12/20/2024</a:t>
            </a:fld>
            <a:endParaRPr lang="en-US"/>
          </a:p>
        </p:txBody>
      </p:sp>
      <p:sp>
        <p:nvSpPr>
          <p:cNvPr id="6" name="Footer Placeholder 5">
            <a:extLst>
              <a:ext uri="{FF2B5EF4-FFF2-40B4-BE49-F238E27FC236}">
                <a16:creationId xmlns:a16="http://schemas.microsoft.com/office/drawing/2014/main" id="{5ABF0B09-B8F9-145B-DA8F-0F7CCB5113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81957A-C779-4BBB-B064-9C92F35898C7}"/>
              </a:ext>
            </a:extLst>
          </p:cNvPr>
          <p:cNvSpPr>
            <a:spLocks noGrp="1"/>
          </p:cNvSpPr>
          <p:nvPr>
            <p:ph type="sldNum" sz="quarter" idx="12"/>
          </p:nvPr>
        </p:nvSpPr>
        <p:spPr/>
        <p:txBody>
          <a:bodyPr/>
          <a:lstStyle/>
          <a:p>
            <a:fld id="{4AF3D0CC-C0FE-4AED-AA4C-3F90CBC7A54A}" type="slidenum">
              <a:rPr lang="en-US" smtClean="0"/>
              <a:t>‹#›</a:t>
            </a:fld>
            <a:endParaRPr lang="en-US"/>
          </a:p>
        </p:txBody>
      </p:sp>
    </p:spTree>
    <p:extLst>
      <p:ext uri="{BB962C8B-B14F-4D97-AF65-F5344CB8AC3E}">
        <p14:creationId xmlns:p14="http://schemas.microsoft.com/office/powerpoint/2010/main" val="477845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9D3FE4-3CEA-04C5-F478-262F2F5585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1D5B55-1939-8E33-4D9F-8E36A77B8E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E68F8D-4425-0258-8B81-71976F29DF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789705-F90D-4ECD-87B5-B75D2ED747C6}" type="datetimeFigureOut">
              <a:rPr lang="en-US" smtClean="0"/>
              <a:t>12/20/2024</a:t>
            </a:fld>
            <a:endParaRPr lang="en-US"/>
          </a:p>
        </p:txBody>
      </p:sp>
      <p:sp>
        <p:nvSpPr>
          <p:cNvPr id="5" name="Footer Placeholder 4">
            <a:extLst>
              <a:ext uri="{FF2B5EF4-FFF2-40B4-BE49-F238E27FC236}">
                <a16:creationId xmlns:a16="http://schemas.microsoft.com/office/drawing/2014/main" id="{B99A3136-6D52-874D-9F0C-67F8AB842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A7DA6B-4C8B-DF77-DE5B-63B6979CE2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3D0CC-C0FE-4AED-AA4C-3F90CBC7A54A}" type="slidenum">
              <a:rPr lang="en-US" smtClean="0"/>
              <a:t>‹#›</a:t>
            </a:fld>
            <a:endParaRPr lang="en-US"/>
          </a:p>
        </p:txBody>
      </p:sp>
    </p:spTree>
    <p:extLst>
      <p:ext uri="{BB962C8B-B14F-4D97-AF65-F5344CB8AC3E}">
        <p14:creationId xmlns:p14="http://schemas.microsoft.com/office/powerpoint/2010/main" val="2944136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9.png"/><Relationship Id="rId7" Type="http://schemas.openxmlformats.org/officeDocument/2006/relationships/diagramQuickStyle" Target="../diagrams/quickStyle2.xm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0.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suraj520/car-sales-data" TargetMode="External"/><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F5D31EB-E91B-01D7-55E9-CBFCBA122391}"/>
              </a:ext>
            </a:extLst>
          </p:cNvPr>
          <p:cNvPicPr>
            <a:picLocks noChangeAspect="1"/>
          </p:cNvPicPr>
          <p:nvPr/>
        </p:nvPicPr>
        <p:blipFill rotWithShape="1">
          <a:blip r:embed="rId2"/>
          <a:srcRect b="2712"/>
          <a:stretch/>
        </p:blipFill>
        <p:spPr>
          <a:xfrm>
            <a:off x="307775" y="261437"/>
            <a:ext cx="11576450" cy="6335126"/>
          </a:xfrm>
          <a:prstGeom prst="rect">
            <a:avLst/>
          </a:prstGeom>
        </p:spPr>
      </p:pic>
      <p:sp>
        <p:nvSpPr>
          <p:cNvPr id="8" name="Rectangle 7">
            <a:extLst>
              <a:ext uri="{FF2B5EF4-FFF2-40B4-BE49-F238E27FC236}">
                <a16:creationId xmlns:a16="http://schemas.microsoft.com/office/drawing/2014/main" id="{E1ADA18A-0ED8-B593-75ED-BDAB3EBBD353}"/>
              </a:ext>
            </a:extLst>
          </p:cNvPr>
          <p:cNvSpPr/>
          <p:nvPr/>
        </p:nvSpPr>
        <p:spPr>
          <a:xfrm>
            <a:off x="3842346" y="377750"/>
            <a:ext cx="4669868"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Agency FB" panose="020B0503020202020204" pitchFamily="34" charset="0"/>
              </a:rPr>
              <a:t>Car Sales Analysis</a:t>
            </a:r>
          </a:p>
        </p:txBody>
      </p:sp>
      <p:sp>
        <p:nvSpPr>
          <p:cNvPr id="10" name="TextBox 9">
            <a:extLst>
              <a:ext uri="{FF2B5EF4-FFF2-40B4-BE49-F238E27FC236}">
                <a16:creationId xmlns:a16="http://schemas.microsoft.com/office/drawing/2014/main" id="{6FACF1D0-8894-1A9F-94C2-2B6016C2AA29}"/>
              </a:ext>
            </a:extLst>
          </p:cNvPr>
          <p:cNvSpPr txBox="1"/>
          <p:nvPr/>
        </p:nvSpPr>
        <p:spPr>
          <a:xfrm>
            <a:off x="7792720" y="5934670"/>
            <a:ext cx="6096000" cy="923330"/>
          </a:xfrm>
          <a:prstGeom prst="rect">
            <a:avLst/>
          </a:prstGeom>
          <a:noFill/>
        </p:spPr>
        <p:txBody>
          <a:bodyPr wrap="square">
            <a:spAutoFit/>
          </a:bodyPr>
          <a:lstStyle/>
          <a:p>
            <a:pPr algn="l"/>
            <a:r>
              <a:rPr lang="en-US" b="0" i="0" dirty="0">
                <a:solidFill>
                  <a:schemeClr val="bg1"/>
                </a:solidFill>
                <a:effectLst/>
                <a:latin typeface="ADLaM Display" panose="020F0502020204030204" pitchFamily="2" charset="0"/>
                <a:ea typeface="ADLaM Display" panose="020F0502020204030204" pitchFamily="2" charset="0"/>
                <a:cs typeface="ADLaM Display" panose="020F0502020204030204" pitchFamily="2" charset="0"/>
              </a:rPr>
              <a:t>FINAL PRESENTATION: ADTA 5240</a:t>
            </a:r>
          </a:p>
          <a:p>
            <a:br>
              <a:rPr lang="en-US" dirty="0"/>
            </a:br>
            <a:endParaRPr lang="en-US" dirty="0"/>
          </a:p>
        </p:txBody>
      </p:sp>
    </p:spTree>
    <p:extLst>
      <p:ext uri="{BB962C8B-B14F-4D97-AF65-F5344CB8AC3E}">
        <p14:creationId xmlns:p14="http://schemas.microsoft.com/office/powerpoint/2010/main" val="141424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9"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graphicFrame>
        <p:nvGraphicFramePr>
          <p:cNvPr id="10" name="TextBox 7">
            <a:extLst>
              <a:ext uri="{FF2B5EF4-FFF2-40B4-BE49-F238E27FC236}">
                <a16:creationId xmlns:a16="http://schemas.microsoft.com/office/drawing/2014/main" id="{5A6F7A1F-3AAA-C337-FD16-CD6A18134F43}"/>
              </a:ext>
            </a:extLst>
          </p:cNvPr>
          <p:cNvGraphicFramePr/>
          <p:nvPr>
            <p:extLst>
              <p:ext uri="{D42A27DB-BD31-4B8C-83A1-F6EECF244321}">
                <p14:modId xmlns:p14="http://schemas.microsoft.com/office/powerpoint/2010/main" val="465086435"/>
              </p:ext>
            </p:extLst>
          </p:nvPr>
        </p:nvGraphicFramePr>
        <p:xfrm>
          <a:off x="838200" y="2211233"/>
          <a:ext cx="10515600" cy="3965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24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12" name="Rectangle 4411">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14" name="Group 4413">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415" name="Rectangle 4414">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6" name="Rectangle 4415">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18" name="Rectangle 4417">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0" name="Rectangle 44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data report&#10;&#10;Description automatically generated">
            <a:extLst>
              <a:ext uri="{FF2B5EF4-FFF2-40B4-BE49-F238E27FC236}">
                <a16:creationId xmlns:a16="http://schemas.microsoft.com/office/drawing/2014/main" id="{ABAB3332-D9A6-BBF8-FA1F-7097B8F5139F}"/>
              </a:ext>
            </a:extLst>
          </p:cNvPr>
          <p:cNvPicPr>
            <a:picLocks noGrp="1" noChangeAspect="1"/>
          </p:cNvPicPr>
          <p:nvPr>
            <p:ph sz="quarter" idx="4"/>
          </p:nvPr>
        </p:nvPicPr>
        <p:blipFill>
          <a:blip r:embed="rId2"/>
          <a:stretch>
            <a:fillRect/>
          </a:stretch>
        </p:blipFill>
        <p:spPr>
          <a:xfrm>
            <a:off x="7335429" y="941101"/>
            <a:ext cx="3116399" cy="5138685"/>
          </a:xfrm>
          <a:prstGeom prst="rect">
            <a:avLst/>
          </a:prstGeom>
        </p:spPr>
      </p:pic>
      <p:pic>
        <p:nvPicPr>
          <p:cNvPr id="10" name="Picture Placeholder 9">
            <a:extLst>
              <a:ext uri="{FF2B5EF4-FFF2-40B4-BE49-F238E27FC236}">
                <a16:creationId xmlns:a16="http://schemas.microsoft.com/office/drawing/2014/main" id="{E144B138-C0BE-E01C-C92A-62A5A235BD4E}"/>
              </a:ext>
            </a:extLst>
          </p:cNvPr>
          <p:cNvPicPr>
            <a:picLocks noGrp="1" noChangeAspect="1"/>
          </p:cNvPicPr>
          <p:nvPr>
            <p:ph sz="half" idx="2"/>
          </p:nvPr>
        </p:nvPicPr>
        <p:blipFill>
          <a:blip r:embed="rId3"/>
          <a:stretch>
            <a:fillRect/>
          </a:stretch>
        </p:blipFill>
        <p:spPr>
          <a:xfrm>
            <a:off x="9223523" y="941101"/>
            <a:ext cx="2112264" cy="1666040"/>
          </a:xfrm>
          <a:prstGeom prst="rect">
            <a:avLst/>
          </a:prstGeom>
        </p:spPr>
      </p:pic>
      <p:pic>
        <p:nvPicPr>
          <p:cNvPr id="3" name="Picture 2">
            <a:extLst>
              <a:ext uri="{FF2B5EF4-FFF2-40B4-BE49-F238E27FC236}">
                <a16:creationId xmlns:a16="http://schemas.microsoft.com/office/drawing/2014/main" id="{49DDAE14-A7CE-1140-5418-34825C4C8FBB}"/>
              </a:ext>
            </a:extLst>
          </p:cNvPr>
          <p:cNvPicPr>
            <a:picLocks noChangeAspect="1"/>
          </p:cNvPicPr>
          <p:nvPr/>
        </p:nvPicPr>
        <p:blipFill>
          <a:blip r:embed="rId4"/>
          <a:stretch>
            <a:fillRect/>
          </a:stretch>
        </p:blipFill>
        <p:spPr>
          <a:xfrm>
            <a:off x="6135392" y="397187"/>
            <a:ext cx="5319181" cy="664625"/>
          </a:xfrm>
          <a:prstGeom prst="rect">
            <a:avLst/>
          </a:prstGeom>
        </p:spPr>
      </p:pic>
      <p:graphicFrame>
        <p:nvGraphicFramePr>
          <p:cNvPr id="4335" name="Text Placeholder 8">
            <a:extLst>
              <a:ext uri="{FF2B5EF4-FFF2-40B4-BE49-F238E27FC236}">
                <a16:creationId xmlns:a16="http://schemas.microsoft.com/office/drawing/2014/main" id="{4480531D-7838-134B-D2CA-955A8A8C8518}"/>
              </a:ext>
            </a:extLst>
          </p:cNvPr>
          <p:cNvGraphicFramePr/>
          <p:nvPr>
            <p:extLst>
              <p:ext uri="{D42A27DB-BD31-4B8C-83A1-F6EECF244321}">
                <p14:modId xmlns:p14="http://schemas.microsoft.com/office/powerpoint/2010/main" val="1220544032"/>
              </p:ext>
            </p:extLst>
          </p:nvPr>
        </p:nvGraphicFramePr>
        <p:xfrm>
          <a:off x="636995" y="-733673"/>
          <a:ext cx="5040285" cy="36324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61AF5688-3926-AE5D-4BF3-CE61CD6D5829}"/>
              </a:ext>
            </a:extLst>
          </p:cNvPr>
          <p:cNvSpPr txBox="1"/>
          <p:nvPr/>
        </p:nvSpPr>
        <p:spPr>
          <a:xfrm>
            <a:off x="1247345" y="2411507"/>
            <a:ext cx="4666479" cy="2585323"/>
          </a:xfrm>
          <a:prstGeom prst="rect">
            <a:avLst/>
          </a:prstGeom>
          <a:noFill/>
        </p:spPr>
        <p:txBody>
          <a:bodyPr wrap="square" rtlCol="0">
            <a:spAutoFit/>
          </a:bodyPr>
          <a:lstStyle/>
          <a:p>
            <a:r>
              <a:rPr lang="en-US" sz="1800" b="0" dirty="0">
                <a:solidFill>
                  <a:schemeClr val="accent1"/>
                </a:solidFill>
                <a:latin typeface="Arabic Typesetting" panose="03020402040406030203" pitchFamily="66" charset="-78"/>
                <a:cs typeface="Arabic Typesetting" panose="03020402040406030203" pitchFamily="66" charset="-78"/>
              </a:rPr>
              <a:t>We will create a query to compile performance data per representative over a predetermined time to assess how well each individual sales representative converts prospects into sales and commissions received. We may examine total sales income produced and total commissions made for everyone by choosing the salesperson's name, adding up the total dollar amounts of their closed sales, and totaling the commissions they have received across all transactions. </a:t>
            </a:r>
            <a:endParaRPr lang="en-US" sz="1800" dirty="0">
              <a:solidFill>
                <a:schemeClr val="accent1"/>
              </a:solidFill>
              <a:latin typeface="Arabic Typesetting" panose="03020402040406030203" pitchFamily="66" charset="-78"/>
              <a:cs typeface="Arabic Typesetting" panose="03020402040406030203" pitchFamily="66" charset="-78"/>
            </a:endParaRPr>
          </a:p>
          <a:p>
            <a:endParaRPr lang="en-US" dirty="0"/>
          </a:p>
        </p:txBody>
      </p:sp>
    </p:spTree>
    <p:extLst>
      <p:ext uri="{BB962C8B-B14F-4D97-AF65-F5344CB8AC3E}">
        <p14:creationId xmlns:p14="http://schemas.microsoft.com/office/powerpoint/2010/main" val="3728606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F930A3D-658D-48F5-A13E-C57BA0B2B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34A066D-D4AF-3FB4-369A-AE072A960266}"/>
              </a:ext>
            </a:extLst>
          </p:cNvPr>
          <p:cNvSpPr>
            <a:spLocks noGrp="1"/>
          </p:cNvSpPr>
          <p:nvPr>
            <p:ph type="title"/>
          </p:nvPr>
        </p:nvSpPr>
        <p:spPr>
          <a:xfrm>
            <a:off x="7178596" y="679731"/>
            <a:ext cx="4326831" cy="3668750"/>
          </a:xfrm>
        </p:spPr>
        <p:txBody>
          <a:bodyPr vert="horz" lIns="91440" tIns="45720" rIns="91440" bIns="45720" rtlCol="0" anchor="b">
            <a:normAutofit/>
          </a:bodyPr>
          <a:lstStyle/>
          <a:p>
            <a:r>
              <a:rPr lang="en-US" sz="4000" kern="1200" dirty="0">
                <a:solidFill>
                  <a:schemeClr val="tx1"/>
                </a:solidFill>
              </a:rPr>
              <a:t>                       </a:t>
            </a:r>
            <a:r>
              <a:rPr lang="en-US" sz="4000" u="sng" kern="1200" dirty="0">
                <a:solidFill>
                  <a:schemeClr val="accent2">
                    <a:lumMod val="75000"/>
                  </a:schemeClr>
                </a:solidFill>
                <a:latin typeface="Algerian" panose="04020705040A02060702" pitchFamily="82" charset="0"/>
              </a:rPr>
              <a:t>Visualization Looks </a:t>
            </a:r>
          </a:p>
        </p:txBody>
      </p:sp>
      <p:sp>
        <p:nvSpPr>
          <p:cNvPr id="6" name="Text Placeholder 5">
            <a:extLst>
              <a:ext uri="{FF2B5EF4-FFF2-40B4-BE49-F238E27FC236}">
                <a16:creationId xmlns:a16="http://schemas.microsoft.com/office/drawing/2014/main" id="{49269195-90A5-C1B0-780A-7FA94862AF6D}"/>
              </a:ext>
            </a:extLst>
          </p:cNvPr>
          <p:cNvSpPr>
            <a:spLocks noGrp="1"/>
          </p:cNvSpPr>
          <p:nvPr>
            <p:ph type="body" idx="1"/>
          </p:nvPr>
        </p:nvSpPr>
        <p:spPr>
          <a:xfrm>
            <a:off x="7178595" y="5045529"/>
            <a:ext cx="4475848" cy="1322614"/>
          </a:xfrm>
        </p:spPr>
        <p:txBody>
          <a:bodyPr vert="horz" lIns="91440" tIns="45720" rIns="91440" bIns="45720" rtlCol="0">
            <a:normAutofit/>
          </a:bodyPr>
          <a:lstStyle/>
          <a:p>
            <a:r>
              <a:rPr lang="en-US" kern="1200">
                <a:solidFill>
                  <a:schemeClr val="accent2"/>
                </a:solidFill>
                <a:latin typeface="Baguet Script" panose="00000500000000000000" pitchFamily="2" charset="0"/>
              </a:rPr>
              <a:t>Query 1: </a:t>
            </a:r>
            <a:r>
              <a:rPr lang="en-US" u="sng" kern="1200">
                <a:solidFill>
                  <a:schemeClr val="accent2"/>
                </a:solidFill>
                <a:latin typeface="Baguet Script" panose="00000500000000000000" pitchFamily="2" charset="0"/>
              </a:rPr>
              <a:t>Visualization look for </a:t>
            </a:r>
            <a:r>
              <a:rPr lang="en-US" b="1" u="sng" kern="1200">
                <a:solidFill>
                  <a:schemeClr val="accent2"/>
                </a:solidFill>
                <a:effectLst/>
                <a:latin typeface="Baguet Script" panose="00000500000000000000" pitchFamily="2" charset="0"/>
              </a:rPr>
              <a:t>The salesperson's total sales and commissions</a:t>
            </a:r>
            <a:endParaRPr lang="en-US" b="1" u="sng" kern="1200" dirty="0">
              <a:solidFill>
                <a:schemeClr val="accent2"/>
              </a:solidFill>
              <a:effectLst/>
              <a:latin typeface="Baguet Script" panose="00000500000000000000" pitchFamily="2" charset="0"/>
            </a:endParaRPr>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630302BF-0FC4-381F-BD0C-88642E91119F}"/>
              </a:ext>
            </a:extLst>
          </p:cNvPr>
          <p:cNvPicPr>
            <a:picLocks noGrp="1" noChangeAspect="1"/>
          </p:cNvPicPr>
          <p:nvPr>
            <p:ph sz="half" idx="2"/>
          </p:nvPr>
        </p:nvPicPr>
        <p:blipFill rotWithShape="1">
          <a:blip r:embed="rId2"/>
          <a:srcRect r="2912" b="-2"/>
          <a:stretch/>
        </p:blipFill>
        <p:spPr>
          <a:xfrm>
            <a:off x="965587" y="425052"/>
            <a:ext cx="5127395" cy="2825496"/>
          </a:xfrm>
          <a:prstGeom prst="rect">
            <a:avLst/>
          </a:prstGeom>
          <a:noFill/>
        </p:spPr>
      </p:pic>
      <p:pic>
        <p:nvPicPr>
          <p:cNvPr id="11" name="Content Placeholder 10">
            <a:extLst>
              <a:ext uri="{FF2B5EF4-FFF2-40B4-BE49-F238E27FC236}">
                <a16:creationId xmlns:a16="http://schemas.microsoft.com/office/drawing/2014/main" id="{6D1E3570-0D8B-F9EC-2A4A-4EB6B166B183}"/>
              </a:ext>
            </a:extLst>
          </p:cNvPr>
          <p:cNvPicPr>
            <a:picLocks noGrp="1" noChangeAspect="1"/>
          </p:cNvPicPr>
          <p:nvPr>
            <p:ph sz="quarter" idx="4"/>
          </p:nvPr>
        </p:nvPicPr>
        <p:blipFill rotWithShape="1">
          <a:blip r:embed="rId3"/>
          <a:srcRect r="2912" b="-2"/>
          <a:stretch/>
        </p:blipFill>
        <p:spPr>
          <a:xfrm>
            <a:off x="968605" y="3437313"/>
            <a:ext cx="5127395" cy="2825496"/>
          </a:xfrm>
          <a:prstGeom prst="rect">
            <a:avLst/>
          </a:prstGeom>
          <a:noFill/>
        </p:spPr>
      </p:pic>
      <p:sp>
        <p:nvSpPr>
          <p:cNvPr id="33" name="Rectangle 32">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7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a:extLst>
              <a:ext uri="{FF2B5EF4-FFF2-40B4-BE49-F238E27FC236}">
                <a16:creationId xmlns:a16="http://schemas.microsoft.com/office/drawing/2014/main" id="{0555DED9-4C07-C610-64D2-B74EC4E21F56}"/>
              </a:ext>
            </a:extLst>
          </p:cNvPr>
          <p:cNvSpPr>
            <a:spLocks noGrp="1"/>
          </p:cNvSpPr>
          <p:nvPr>
            <p:ph type="title"/>
          </p:nvPr>
        </p:nvSpPr>
        <p:spPr>
          <a:xfrm>
            <a:off x="804672" y="338328"/>
            <a:ext cx="5011473" cy="1773936"/>
          </a:xfrm>
        </p:spPr>
        <p:txBody>
          <a:bodyPr vert="horz" lIns="91440" tIns="45720" rIns="91440" bIns="45720" rtlCol="0" anchor="ctr">
            <a:normAutofit/>
          </a:bodyPr>
          <a:lstStyle/>
          <a:p>
            <a:r>
              <a:rPr lang="en-US" sz="3600" b="1" u="sng">
                <a:solidFill>
                  <a:schemeClr val="tx2"/>
                </a:solidFill>
              </a:rPr>
              <a:t>Query 2: By Car Make, Average Sale Price and Commission Rate</a:t>
            </a:r>
          </a:p>
        </p:txBody>
      </p:sp>
      <p:grpSp>
        <p:nvGrpSpPr>
          <p:cNvPr id="63" name="Group 62">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64" name="Freeform: Shape 63">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66">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4C5BB01E-DE39-CA50-C4EE-35812388A0EC}"/>
              </a:ext>
            </a:extLst>
          </p:cNvPr>
          <p:cNvSpPr>
            <a:spLocks noGrp="1"/>
          </p:cNvSpPr>
          <p:nvPr>
            <p:ph type="body" idx="1"/>
          </p:nvPr>
        </p:nvSpPr>
        <p:spPr>
          <a:xfrm>
            <a:off x="6355641" y="338328"/>
            <a:ext cx="5029200" cy="1773936"/>
          </a:xfrm>
        </p:spPr>
        <p:txBody>
          <a:bodyPr vert="horz" lIns="91440" tIns="45720" rIns="91440" bIns="45720" rtlCol="0" anchor="ctr">
            <a:normAutofit/>
          </a:bodyPr>
          <a:lstStyle/>
          <a:p>
            <a:pPr marL="285750" indent="-228600">
              <a:buFont typeface="Arial" panose="020B0604020202020204" pitchFamily="34" charset="0"/>
              <a:buChar char="•"/>
            </a:pPr>
            <a:r>
              <a:rPr lang="en-US" sz="1100" b="0">
                <a:solidFill>
                  <a:schemeClr val="tx2"/>
                </a:solidFill>
              </a:rPr>
              <a:t>This shows patterns in price and profit for the many car models the dealership sells. Certain manufacturers probably permit increased commissions and selling prices. Making data-driven decisions to increase future profitability is made possible by knowing which now performs better. This includes modifying prices and incentives on certain car types, obtaining better manufacturer commission rates on top-selling makes, and optimizing inventory purchases to concentrate on high-selling makes and models. By matching sales, inventory, and manufacturer relationships with consumer car choices and purchase trends, the analysis helps maximize earnings.</a:t>
            </a:r>
          </a:p>
        </p:txBody>
      </p:sp>
      <p:pic>
        <p:nvPicPr>
          <p:cNvPr id="13" name="Content Placeholder 12" descr="A screenshot of a chart&#10;&#10;Description automatically generated">
            <a:extLst>
              <a:ext uri="{FF2B5EF4-FFF2-40B4-BE49-F238E27FC236}">
                <a16:creationId xmlns:a16="http://schemas.microsoft.com/office/drawing/2014/main" id="{C014B815-5E41-AF61-97CD-622D66829131}"/>
              </a:ext>
            </a:extLst>
          </p:cNvPr>
          <p:cNvPicPr>
            <a:picLocks noGrp="1" noChangeAspect="1"/>
          </p:cNvPicPr>
          <p:nvPr>
            <p:ph sz="quarter" idx="4"/>
          </p:nvPr>
        </p:nvPicPr>
        <p:blipFill>
          <a:blip r:embed="rId2"/>
          <a:stretch>
            <a:fillRect/>
          </a:stretch>
        </p:blipFill>
        <p:spPr>
          <a:xfrm>
            <a:off x="5261667" y="4267860"/>
            <a:ext cx="6123174" cy="1821644"/>
          </a:xfrm>
          <a:prstGeom prst="rect">
            <a:avLst/>
          </a:prstGeom>
        </p:spPr>
      </p:pic>
      <p:pic>
        <p:nvPicPr>
          <p:cNvPr id="5" name="Picture 4">
            <a:extLst>
              <a:ext uri="{FF2B5EF4-FFF2-40B4-BE49-F238E27FC236}">
                <a16:creationId xmlns:a16="http://schemas.microsoft.com/office/drawing/2014/main" id="{842CC6B6-7A2D-8FBF-98FC-CBADD966E798}"/>
              </a:ext>
            </a:extLst>
          </p:cNvPr>
          <p:cNvPicPr>
            <a:picLocks noChangeAspect="1"/>
          </p:cNvPicPr>
          <p:nvPr/>
        </p:nvPicPr>
        <p:blipFill>
          <a:blip r:embed="rId3"/>
          <a:stretch>
            <a:fillRect/>
          </a:stretch>
        </p:blipFill>
        <p:spPr>
          <a:xfrm>
            <a:off x="-233815" y="3074410"/>
            <a:ext cx="9945420" cy="1193450"/>
          </a:xfrm>
          <a:prstGeom prst="rect">
            <a:avLst/>
          </a:prstGeom>
        </p:spPr>
      </p:pic>
    </p:spTree>
    <p:extLst>
      <p:ext uri="{BB962C8B-B14F-4D97-AF65-F5344CB8AC3E}">
        <p14:creationId xmlns:p14="http://schemas.microsoft.com/office/powerpoint/2010/main" val="93773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7BF4DCF-BE0D-AC11-77FE-B94A22CBA41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b="1" u="sng" kern="1200">
                <a:solidFill>
                  <a:schemeClr val="tx1"/>
                </a:solidFill>
                <a:latin typeface="+mj-lt"/>
                <a:ea typeface="+mj-ea"/>
                <a:cs typeface="+mj-cs"/>
              </a:rPr>
              <a:t>Query 2: Visualization look for Car Make, Average Sale Price, and Commission Rate</a:t>
            </a:r>
          </a:p>
        </p:txBody>
      </p:sp>
      <p:pic>
        <p:nvPicPr>
          <p:cNvPr id="10" name="Content Placeholder 9" descr="A screenshot of a computer&#10;&#10;Description automatically generated">
            <a:extLst>
              <a:ext uri="{FF2B5EF4-FFF2-40B4-BE49-F238E27FC236}">
                <a16:creationId xmlns:a16="http://schemas.microsoft.com/office/drawing/2014/main" id="{D185AA43-E6FC-3815-6C82-7AAD7DBA28C2}"/>
              </a:ext>
            </a:extLst>
          </p:cNvPr>
          <p:cNvPicPr>
            <a:picLocks noChangeAspect="1"/>
          </p:cNvPicPr>
          <p:nvPr/>
        </p:nvPicPr>
        <p:blipFill rotWithShape="1">
          <a:blip r:embed="rId2"/>
          <a:srcRect r="4890" b="1"/>
          <a:stretch/>
        </p:blipFill>
        <p:spPr>
          <a:xfrm>
            <a:off x="2159673" y="1771036"/>
            <a:ext cx="8928739" cy="5022423"/>
          </a:xfrm>
          <a:prstGeom prst="rect">
            <a:avLst/>
          </a:prstGeom>
          <a:noFill/>
        </p:spPr>
      </p:pic>
    </p:spTree>
    <p:extLst>
      <p:ext uri="{BB962C8B-B14F-4D97-AF65-F5344CB8AC3E}">
        <p14:creationId xmlns:p14="http://schemas.microsoft.com/office/powerpoint/2010/main" val="79892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38" name="Rectangle 37">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7" name="Title 6">
            <a:extLst>
              <a:ext uri="{FF2B5EF4-FFF2-40B4-BE49-F238E27FC236}">
                <a16:creationId xmlns:a16="http://schemas.microsoft.com/office/drawing/2014/main" id="{02F1BD3C-F15C-67F0-B43D-319A8BD6DC54}"/>
              </a:ext>
            </a:extLst>
          </p:cNvPr>
          <p:cNvSpPr>
            <a:spLocks noGrp="1"/>
          </p:cNvSpPr>
          <p:nvPr>
            <p:ph type="title"/>
          </p:nvPr>
        </p:nvSpPr>
        <p:spPr>
          <a:xfrm>
            <a:off x="6381684" y="905011"/>
            <a:ext cx="4804660" cy="1889135"/>
          </a:xfrm>
        </p:spPr>
        <p:txBody>
          <a:bodyPr vert="horz" lIns="91440" tIns="45720" rIns="91440" bIns="45720" rtlCol="0" anchor="b">
            <a:normAutofit/>
          </a:bodyPr>
          <a:lstStyle/>
          <a:p>
            <a:r>
              <a:rPr lang="en-US" sz="4100" u="sng" dirty="0">
                <a:effectLst/>
              </a:rPr>
              <a:t>Query 3: Monthly Sales Trends</a:t>
            </a:r>
            <a:br>
              <a:rPr lang="en-US" sz="4100" u="sng" dirty="0">
                <a:effectLst/>
              </a:rPr>
            </a:br>
            <a:endParaRPr lang="en-US" sz="4100" u="sng" dirty="0"/>
          </a:p>
        </p:txBody>
      </p:sp>
      <p:pic>
        <p:nvPicPr>
          <p:cNvPr id="10" name="Picture Placeholder 9" descr="A screenshot of a table&#10;&#10;Description automatically generated">
            <a:extLst>
              <a:ext uri="{FF2B5EF4-FFF2-40B4-BE49-F238E27FC236}">
                <a16:creationId xmlns:a16="http://schemas.microsoft.com/office/drawing/2014/main" id="{488CC283-A7A3-9122-AC04-7D33BE222DFD}"/>
              </a:ext>
            </a:extLst>
          </p:cNvPr>
          <p:cNvPicPr>
            <a:picLocks noGrp="1" noChangeAspect="1"/>
          </p:cNvPicPr>
          <p:nvPr>
            <p:ph sz="half" idx="2"/>
          </p:nvPr>
        </p:nvPicPr>
        <p:blipFill>
          <a:blip r:embed="rId3"/>
          <a:stretch>
            <a:fillRect/>
          </a:stretch>
        </p:blipFill>
        <p:spPr>
          <a:xfrm>
            <a:off x="654314" y="2598993"/>
            <a:ext cx="4265498" cy="3400286"/>
          </a:xfrm>
          <a:prstGeom prst="rect">
            <a:avLst/>
          </a:prstGeom>
        </p:spPr>
      </p:pic>
      <p:pic>
        <p:nvPicPr>
          <p:cNvPr id="4" name="Content Placeholder 3">
            <a:extLst>
              <a:ext uri="{FF2B5EF4-FFF2-40B4-BE49-F238E27FC236}">
                <a16:creationId xmlns:a16="http://schemas.microsoft.com/office/drawing/2014/main" id="{04744AC1-9D20-2736-51EA-843FD270E7D7}"/>
              </a:ext>
            </a:extLst>
          </p:cNvPr>
          <p:cNvPicPr>
            <a:picLocks noGrp="1" noChangeAspect="1"/>
          </p:cNvPicPr>
          <p:nvPr>
            <p:ph sz="quarter" idx="4"/>
          </p:nvPr>
        </p:nvPicPr>
        <p:blipFill>
          <a:blip r:embed="rId4"/>
          <a:stretch>
            <a:fillRect/>
          </a:stretch>
        </p:blipFill>
        <p:spPr>
          <a:xfrm>
            <a:off x="654314" y="1082583"/>
            <a:ext cx="5722098" cy="849852"/>
          </a:xfrm>
          <a:prstGeom prst="rect">
            <a:avLst/>
          </a:prstGeom>
        </p:spPr>
      </p:pic>
      <p:sp>
        <p:nvSpPr>
          <p:cNvPr id="9" name="Text Placeholder 8">
            <a:extLst>
              <a:ext uri="{FF2B5EF4-FFF2-40B4-BE49-F238E27FC236}">
                <a16:creationId xmlns:a16="http://schemas.microsoft.com/office/drawing/2014/main" id="{3FB44280-A0EB-B75C-C4B2-95C91E8B1C5A}"/>
              </a:ext>
            </a:extLst>
          </p:cNvPr>
          <p:cNvSpPr>
            <a:spLocks noGrp="1"/>
          </p:cNvSpPr>
          <p:nvPr>
            <p:ph type="body" idx="1"/>
          </p:nvPr>
        </p:nvSpPr>
        <p:spPr>
          <a:xfrm>
            <a:off x="6096000" y="2383475"/>
            <a:ext cx="4804660" cy="2987397"/>
          </a:xfrm>
        </p:spPr>
        <p:txBody>
          <a:bodyPr vert="horz" lIns="91440" tIns="45720" rIns="91440" bIns="45720" rtlCol="0">
            <a:normAutofit/>
          </a:bodyPr>
          <a:lstStyle/>
          <a:p>
            <a:pPr marL="57150" indent="-228600">
              <a:buFont typeface="Arial" panose="020B0604020202020204" pitchFamily="34" charset="0"/>
              <a:buChar char="•"/>
            </a:pPr>
            <a:r>
              <a:rPr lang="en-US" sz="1400" b="0" dirty="0"/>
              <a:t>To identify patterns over the course of a year, this query will dissect the sales data from the previous 12 months by month. Record segmentation into monthly buckets is made possible by extracting the month property from the date field. Total monthly sales can be used to determine the presence of cyclical demand fluctuations, since certain months may have recurrent increases or decreases. This particularly emphasizes seasonality during summer driving, vacations, or year-end clearing for a single year. The detailed month-by-month study monitors volumes to determine the reasons for seasonal fluctuations in sales. To better match operations with anticipated volumes, inventory planning, sales staffing, promotions, and manufacturer procurement may be done by visualizing these demand cycles and comprehending specific monthly elements.</a:t>
            </a:r>
          </a:p>
        </p:txBody>
      </p:sp>
      <p:sp>
        <p:nvSpPr>
          <p:cNvPr id="3" name="TextBox 2">
            <a:extLst>
              <a:ext uri="{FF2B5EF4-FFF2-40B4-BE49-F238E27FC236}">
                <a16:creationId xmlns:a16="http://schemas.microsoft.com/office/drawing/2014/main" id="{E9F1804E-C3B8-8153-C03D-77AF135B899C}"/>
              </a:ext>
            </a:extLst>
          </p:cNvPr>
          <p:cNvSpPr txBox="1"/>
          <p:nvPr/>
        </p:nvSpPr>
        <p:spPr>
          <a:xfrm>
            <a:off x="654314" y="2189134"/>
            <a:ext cx="1063112" cy="369332"/>
          </a:xfrm>
          <a:prstGeom prst="rect">
            <a:avLst/>
          </a:prstGeom>
          <a:noFill/>
        </p:spPr>
        <p:txBody>
          <a:bodyPr wrap="none" rtlCol="0">
            <a:spAutoFit/>
          </a:bodyPr>
          <a:lstStyle/>
          <a:p>
            <a:r>
              <a:rPr lang="en-US" dirty="0">
                <a:solidFill>
                  <a:schemeClr val="accent2">
                    <a:lumMod val="75000"/>
                  </a:schemeClr>
                </a:solidFill>
                <a:latin typeface="Algerian" panose="04020705040A02060702" pitchFamily="82" charset="0"/>
              </a:rPr>
              <a:t>Result:</a:t>
            </a:r>
          </a:p>
        </p:txBody>
      </p:sp>
    </p:spTree>
    <p:extLst>
      <p:ext uri="{BB962C8B-B14F-4D97-AF65-F5344CB8AC3E}">
        <p14:creationId xmlns:p14="http://schemas.microsoft.com/office/powerpoint/2010/main" val="878194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01ACF0A7-5268-7376-CBB7-BE911C6F998B}"/>
              </a:ext>
            </a:extLst>
          </p:cNvPr>
          <p:cNvSpPr>
            <a:spLocks noGrp="1"/>
          </p:cNvSpPr>
          <p:nvPr>
            <p:ph type="body" sz="half" idx="2"/>
          </p:nvPr>
        </p:nvSpPr>
        <p:spPr>
          <a:xfrm>
            <a:off x="0" y="73573"/>
            <a:ext cx="8944302" cy="1103586"/>
          </a:xfrm>
        </p:spPr>
        <p:txBody>
          <a:bodyPr vert="horz" lIns="91440" tIns="45720" rIns="91440" bIns="45720" rtlCol="0">
            <a:normAutofit/>
          </a:bodyPr>
          <a:lstStyle/>
          <a:p>
            <a:pPr indent="-228600">
              <a:buFont typeface="Arial" panose="020B0604020202020204" pitchFamily="34" charset="0"/>
              <a:buChar char="•"/>
            </a:pPr>
            <a:r>
              <a:rPr lang="en-US" sz="2000" b="1" u="sng" kern="1200" dirty="0">
                <a:effectLst/>
                <a:latin typeface="Times New Roman" panose="02020603050405020304" pitchFamily="18" charset="0"/>
                <a:cs typeface="Times New Roman" panose="02020603050405020304" pitchFamily="18" charset="0"/>
              </a:rPr>
              <a:t>Query 3: </a:t>
            </a:r>
            <a:r>
              <a:rPr lang="en-US" sz="2000" b="1" u="sng" dirty="0">
                <a:solidFill>
                  <a:srgbClr val="0070C0"/>
                </a:solidFill>
                <a:latin typeface="Times New Roman" panose="02020603050405020304" pitchFamily="18" charset="0"/>
                <a:cs typeface="Times New Roman" panose="02020603050405020304" pitchFamily="18" charset="0"/>
              </a:rPr>
              <a:t>Visualization look for</a:t>
            </a:r>
            <a:r>
              <a:rPr lang="en-US" sz="2000" b="1" u="sng" kern="1200" dirty="0">
                <a:solidFill>
                  <a:srgbClr val="0070C0"/>
                </a:solidFill>
                <a:latin typeface="Times New Roman" panose="02020603050405020304" pitchFamily="18" charset="0"/>
                <a:cs typeface="Times New Roman" panose="02020603050405020304" pitchFamily="18" charset="0"/>
              </a:rPr>
              <a:t> </a:t>
            </a:r>
            <a:r>
              <a:rPr lang="en-US" sz="2000" b="1" u="sng" kern="1200" dirty="0">
                <a:solidFill>
                  <a:srgbClr val="0070C0"/>
                </a:solidFill>
                <a:effectLst/>
                <a:latin typeface="Times New Roman" panose="02020603050405020304" pitchFamily="18" charset="0"/>
                <a:cs typeface="Times New Roman" panose="02020603050405020304" pitchFamily="18" charset="0"/>
              </a:rPr>
              <a:t>Monthly Sales Trends</a:t>
            </a:r>
            <a:br>
              <a:rPr lang="en-US" sz="2000" u="sng" kern="1200" dirty="0">
                <a:solidFill>
                  <a:srgbClr val="0070C0"/>
                </a:solidFill>
                <a:effectLst/>
                <a:latin typeface="Times New Roman" panose="02020603050405020304" pitchFamily="18" charset="0"/>
                <a:cs typeface="Times New Roman" panose="02020603050405020304" pitchFamily="18" charset="0"/>
              </a:rPr>
            </a:br>
            <a:endParaRPr lang="en-US" sz="2000" dirty="0"/>
          </a:p>
        </p:txBody>
      </p:sp>
      <p:pic>
        <p:nvPicPr>
          <p:cNvPr id="6" name="Picture 5">
            <a:extLst>
              <a:ext uri="{FF2B5EF4-FFF2-40B4-BE49-F238E27FC236}">
                <a16:creationId xmlns:a16="http://schemas.microsoft.com/office/drawing/2014/main" id="{3A847772-86B9-E40C-463E-8658B56D3431}"/>
              </a:ext>
            </a:extLst>
          </p:cNvPr>
          <p:cNvPicPr>
            <a:picLocks noChangeAspect="1"/>
          </p:cNvPicPr>
          <p:nvPr/>
        </p:nvPicPr>
        <p:blipFill>
          <a:blip r:embed="rId2"/>
          <a:stretch>
            <a:fillRect/>
          </a:stretch>
        </p:blipFill>
        <p:spPr>
          <a:xfrm>
            <a:off x="0" y="753489"/>
            <a:ext cx="11410305" cy="6104511"/>
          </a:xfrm>
          <a:prstGeom prst="rect">
            <a:avLst/>
          </a:prstGeom>
          <a:noFill/>
        </p:spPr>
      </p:pic>
    </p:spTree>
    <p:extLst>
      <p:ext uri="{BB962C8B-B14F-4D97-AF65-F5344CB8AC3E}">
        <p14:creationId xmlns:p14="http://schemas.microsoft.com/office/powerpoint/2010/main" val="243677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6B92FAF7-0AD3-4B47-9111-D0E9CD79E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D6A77139-BADB-4B2C-BD41-B67A4D37D7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526" y="2227167"/>
            <a:ext cx="4336168" cy="4630834"/>
            <a:chOff x="7855526" y="2145638"/>
            <a:chExt cx="4336168" cy="4630834"/>
          </a:xfr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p:grpSpPr>
        <p:sp useBgFill="1">
          <p:nvSpPr>
            <p:cNvPr id="61" name="Freeform: Shape 60">
              <a:extLst>
                <a:ext uri="{FF2B5EF4-FFF2-40B4-BE49-F238E27FC236}">
                  <a16:creationId xmlns:a16="http://schemas.microsoft.com/office/drawing/2014/main" id="{DAC7B25D-E1A6-459A-B45A-1912B0CD95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208150 h 4312749"/>
                <a:gd name="connsiteX4" fmla="*/ 4145996 w 4315791"/>
                <a:gd name="connsiteY4" fmla="*/ 1085198 h 4312749"/>
                <a:gd name="connsiteX5" fmla="*/ 3631470 w 4315791"/>
                <a:gd name="connsiteY5" fmla="*/ 767158 h 4312749"/>
                <a:gd name="connsiteX6" fmla="*/ 2987009 w 4315791"/>
                <a:gd name="connsiteY6" fmla="*/ 611504 h 4312749"/>
                <a:gd name="connsiteX7" fmla="*/ 1985110 w 4315791"/>
                <a:gd name="connsiteY7" fmla="*/ 855943 h 4312749"/>
                <a:gd name="connsiteX8" fmla="*/ 1223061 w 4315791"/>
                <a:gd name="connsiteY8" fmla="*/ 1585590 h 4312749"/>
                <a:gd name="connsiteX9" fmla="*/ 1023311 w 4315791"/>
                <a:gd name="connsiteY9" fmla="*/ 1849089 h 4312749"/>
                <a:gd name="connsiteX10" fmla="*/ 652067 w 4315791"/>
                <a:gd name="connsiteY10" fmla="*/ 2610233 h 4312749"/>
                <a:gd name="connsiteX11" fmla="*/ 876921 w 4315791"/>
                <a:gd name="connsiteY11" fmla="*/ 3447930 h 4312749"/>
                <a:gd name="connsiteX12" fmla="*/ 1504428 w 4315791"/>
                <a:gd name="connsiteY12" fmla="*/ 4177169 h 4312749"/>
                <a:gd name="connsiteX13" fmla="*/ 1689053 w 4315791"/>
                <a:gd name="connsiteY13" fmla="*/ 4312749 h 4312749"/>
                <a:gd name="connsiteX14" fmla="*/ 729636 w 4315791"/>
                <a:gd name="connsiteY14" fmla="*/ 4312749 h 4312749"/>
                <a:gd name="connsiteX15" fmla="*/ 638463 w 4315791"/>
                <a:gd name="connsiteY15" fmla="*/ 4216521 h 4312749"/>
                <a:gd name="connsiteX16" fmla="*/ 0 w 4315791"/>
                <a:gd name="connsiteY16" fmla="*/ 2610335 h 4312749"/>
                <a:gd name="connsiteX17" fmla="*/ 683474 w 4315791"/>
                <a:gd name="connsiteY17" fmla="*/ 1242376 h 4312749"/>
                <a:gd name="connsiteX18" fmla="*/ 2987009 w 4315791"/>
                <a:gd name="connsiteY18"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15791" h="4312749">
                  <a:moveTo>
                    <a:pt x="2987009" y="0"/>
                  </a:moveTo>
                  <a:cubicBezTo>
                    <a:pt x="3434423" y="0"/>
                    <a:pt x="3798884" y="137413"/>
                    <a:pt x="4136908" y="333995"/>
                  </a:cubicBezTo>
                  <a:lnTo>
                    <a:pt x="4315791" y="445229"/>
                  </a:lnTo>
                  <a:lnTo>
                    <a:pt x="4315791" y="1208150"/>
                  </a:lnTo>
                  <a:lnTo>
                    <a:pt x="4145996" y="1085198"/>
                  </a:lnTo>
                  <a:cubicBezTo>
                    <a:pt x="3968282" y="958859"/>
                    <a:pt x="3800518" y="848961"/>
                    <a:pt x="3631470" y="767158"/>
                  </a:cubicBezTo>
                  <a:cubicBezTo>
                    <a:pt x="3411941" y="660943"/>
                    <a:pt x="3207191" y="611504"/>
                    <a:pt x="2987009" y="611504"/>
                  </a:cubicBezTo>
                  <a:cubicBezTo>
                    <a:pt x="2599030" y="611504"/>
                    <a:pt x="2271258" y="691421"/>
                    <a:pt x="1985110" y="855943"/>
                  </a:cubicBezTo>
                  <a:cubicBezTo>
                    <a:pt x="1715153" y="1011087"/>
                    <a:pt x="1465955" y="1249819"/>
                    <a:pt x="1223061" y="1585590"/>
                  </a:cubicBezTo>
                  <a:cubicBezTo>
                    <a:pt x="1154375" y="1680490"/>
                    <a:pt x="1087756" y="1766217"/>
                    <a:pt x="1023311" y="1849089"/>
                  </a:cubicBezTo>
                  <a:cubicBezTo>
                    <a:pt x="765853" y="2180172"/>
                    <a:pt x="652067" y="2338069"/>
                    <a:pt x="652067" y="2610233"/>
                  </a:cubicBezTo>
                  <a:cubicBezTo>
                    <a:pt x="652067" y="2895038"/>
                    <a:pt x="727707" y="3176887"/>
                    <a:pt x="876921" y="3447930"/>
                  </a:cubicBezTo>
                  <a:cubicBezTo>
                    <a:pt x="1022224" y="3711838"/>
                    <a:pt x="1239145" y="3964023"/>
                    <a:pt x="1504428" y="4177169"/>
                  </a:cubicBezTo>
                  <a:lnTo>
                    <a:pt x="1689053"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2" name="Freeform: Shape 61">
              <a:extLst>
                <a:ext uri="{FF2B5EF4-FFF2-40B4-BE49-F238E27FC236}">
                  <a16:creationId xmlns:a16="http://schemas.microsoft.com/office/drawing/2014/main" id="{920A7C7E-00F6-490C-A8E7-5167EA6A4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5903" y="2463723"/>
              <a:ext cx="4315791" cy="4312749"/>
            </a:xfrm>
            <a:custGeom>
              <a:avLst/>
              <a:gdLst>
                <a:gd name="connsiteX0" fmla="*/ 2987009 w 4315791"/>
                <a:gd name="connsiteY0" fmla="*/ 0 h 4312749"/>
                <a:gd name="connsiteX1" fmla="*/ 4136908 w 4315791"/>
                <a:gd name="connsiteY1" fmla="*/ 333995 h 4312749"/>
                <a:gd name="connsiteX2" fmla="*/ 4315791 w 4315791"/>
                <a:gd name="connsiteY2" fmla="*/ 445229 h 4312749"/>
                <a:gd name="connsiteX3" fmla="*/ 4315791 w 4315791"/>
                <a:gd name="connsiteY3" fmla="*/ 1079495 h 4312749"/>
                <a:gd name="connsiteX4" fmla="*/ 4206793 w 4315791"/>
                <a:gd name="connsiteY4" fmla="*/ 1000737 h 4312749"/>
                <a:gd name="connsiteX5" fmla="*/ 2987119 w 4315791"/>
                <a:gd name="connsiteY5" fmla="*/ 509571 h 4312749"/>
                <a:gd name="connsiteX6" fmla="*/ 1133184 w 4315791"/>
                <a:gd name="connsiteY6" fmla="*/ 1528405 h 4312749"/>
                <a:gd name="connsiteX7" fmla="*/ 935607 w 4315791"/>
                <a:gd name="connsiteY7" fmla="*/ 1789050 h 4312749"/>
                <a:gd name="connsiteX8" fmla="*/ 543498 w 4315791"/>
                <a:gd name="connsiteY8" fmla="*/ 2610233 h 4312749"/>
                <a:gd name="connsiteX9" fmla="*/ 780416 w 4315791"/>
                <a:gd name="connsiteY9" fmla="*/ 3494616 h 4312749"/>
                <a:gd name="connsiteX10" fmla="*/ 1433786 w 4315791"/>
                <a:gd name="connsiteY10" fmla="*/ 4254537 h 4312749"/>
                <a:gd name="connsiteX11" fmla="*/ 1513041 w 4315791"/>
                <a:gd name="connsiteY11" fmla="*/ 4312749 h 4312749"/>
                <a:gd name="connsiteX12" fmla="*/ 729636 w 4315791"/>
                <a:gd name="connsiteY12" fmla="*/ 4312749 h 4312749"/>
                <a:gd name="connsiteX13" fmla="*/ 638463 w 4315791"/>
                <a:gd name="connsiteY13" fmla="*/ 4216521 h 4312749"/>
                <a:gd name="connsiteX14" fmla="*/ 0 w 4315791"/>
                <a:gd name="connsiteY14" fmla="*/ 2610335 h 4312749"/>
                <a:gd name="connsiteX15" fmla="*/ 683474 w 4315791"/>
                <a:gd name="connsiteY15" fmla="*/ 1242376 h 4312749"/>
                <a:gd name="connsiteX16" fmla="*/ 2987009 w 4315791"/>
                <a:gd name="connsiteY16" fmla="*/ 0 h 431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791" h="4312749">
                  <a:moveTo>
                    <a:pt x="2987009" y="0"/>
                  </a:moveTo>
                  <a:cubicBezTo>
                    <a:pt x="3434423" y="0"/>
                    <a:pt x="3798884" y="137413"/>
                    <a:pt x="4136908" y="333995"/>
                  </a:cubicBezTo>
                  <a:lnTo>
                    <a:pt x="4315791" y="445229"/>
                  </a:lnTo>
                  <a:lnTo>
                    <a:pt x="4315791" y="1079495"/>
                  </a:lnTo>
                  <a:lnTo>
                    <a:pt x="4206793" y="1000737"/>
                  </a:lnTo>
                  <a:cubicBezTo>
                    <a:pt x="3781561" y="699607"/>
                    <a:pt x="3436718" y="509571"/>
                    <a:pt x="2987119" y="509571"/>
                  </a:cubicBezTo>
                  <a:cubicBezTo>
                    <a:pt x="2204204" y="509571"/>
                    <a:pt x="1649730" y="814251"/>
                    <a:pt x="1133184" y="1528405"/>
                  </a:cubicBezTo>
                  <a:cubicBezTo>
                    <a:pt x="1065585" y="1621878"/>
                    <a:pt x="999510" y="1706892"/>
                    <a:pt x="935607" y="1789050"/>
                  </a:cubicBezTo>
                  <a:cubicBezTo>
                    <a:pt x="670760" y="2129716"/>
                    <a:pt x="543498" y="2306877"/>
                    <a:pt x="543498" y="2610233"/>
                  </a:cubicBezTo>
                  <a:cubicBezTo>
                    <a:pt x="543498" y="2911449"/>
                    <a:pt x="623267" y="3208997"/>
                    <a:pt x="780416" y="3494616"/>
                  </a:cubicBezTo>
                  <a:cubicBezTo>
                    <a:pt x="934194" y="3774018"/>
                    <a:pt x="1154050" y="4029772"/>
                    <a:pt x="1433786" y="4254537"/>
                  </a:cubicBezTo>
                  <a:lnTo>
                    <a:pt x="1513041" y="4312749"/>
                  </a:lnTo>
                  <a:lnTo>
                    <a:pt x="729636" y="4312749"/>
                  </a:lnTo>
                  <a:lnTo>
                    <a:pt x="638463" y="4216521"/>
                  </a:lnTo>
                  <a:cubicBezTo>
                    <a:pt x="243716" y="3758034"/>
                    <a:pt x="0" y="3205314"/>
                    <a:pt x="0" y="2610335"/>
                  </a:cubicBezTo>
                  <a:cubicBezTo>
                    <a:pt x="0" y="2015344"/>
                    <a:pt x="351790" y="1700877"/>
                    <a:pt x="683474" y="1242376"/>
                  </a:cubicBezTo>
                  <a:cubicBezTo>
                    <a:pt x="1236211" y="478174"/>
                    <a:pt x="1925445" y="0"/>
                    <a:pt x="2987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3" name="Freeform: Shape 62">
              <a:extLst>
                <a:ext uri="{FF2B5EF4-FFF2-40B4-BE49-F238E27FC236}">
                  <a16:creationId xmlns:a16="http://schemas.microsoft.com/office/drawing/2014/main" id="{2E166FC5-8F23-41C3-879A-BFF8D5B705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77037" y="2411531"/>
              <a:ext cx="4314657" cy="4364939"/>
            </a:xfrm>
            <a:custGeom>
              <a:avLst/>
              <a:gdLst>
                <a:gd name="connsiteX0" fmla="*/ 3028307 w 4314657"/>
                <a:gd name="connsiteY0" fmla="*/ 21 h 4364939"/>
                <a:gd name="connsiteX1" fmla="*/ 3066670 w 4314657"/>
                <a:gd name="connsiteY1" fmla="*/ 836 h 4364939"/>
                <a:gd name="connsiteX2" fmla="*/ 3220125 w 4314657"/>
                <a:gd name="connsiteY2" fmla="*/ 9909 h 4364939"/>
                <a:gd name="connsiteX3" fmla="*/ 3816113 w 4314657"/>
                <a:gd name="connsiteY3" fmla="*/ 150272 h 4364939"/>
                <a:gd name="connsiteX4" fmla="*/ 4089981 w 4314657"/>
                <a:gd name="connsiteY4" fmla="*/ 272287 h 4364939"/>
                <a:gd name="connsiteX5" fmla="*/ 4314657 w 4314657"/>
                <a:gd name="connsiteY5" fmla="*/ 398926 h 4364939"/>
                <a:gd name="connsiteX6" fmla="*/ 4314657 w 4314657"/>
                <a:gd name="connsiteY6" fmla="*/ 911199 h 4364939"/>
                <a:gd name="connsiteX7" fmla="*/ 4310597 w 4314657"/>
                <a:gd name="connsiteY7" fmla="*/ 908154 h 4364939"/>
                <a:gd name="connsiteX8" fmla="*/ 4203223 w 4314657"/>
                <a:gd name="connsiteY8" fmla="*/ 829562 h 4364939"/>
                <a:gd name="connsiteX9" fmla="*/ 4095850 w 4314657"/>
                <a:gd name="connsiteY9" fmla="*/ 753520 h 4364939"/>
                <a:gd name="connsiteX10" fmla="*/ 3652987 w 4314657"/>
                <a:gd name="connsiteY10" fmla="*/ 494811 h 4364939"/>
                <a:gd name="connsiteX11" fmla="*/ 3173610 w 4314657"/>
                <a:gd name="connsiteY11" fmla="*/ 347209 h 4364939"/>
                <a:gd name="connsiteX12" fmla="*/ 3047760 w 4314657"/>
                <a:gd name="connsiteY12" fmla="*/ 332632 h 4364939"/>
                <a:gd name="connsiteX13" fmla="*/ 3016027 w 4314657"/>
                <a:gd name="connsiteY13" fmla="*/ 330186 h 4364939"/>
                <a:gd name="connsiteX14" fmla="*/ 2984184 w 4314657"/>
                <a:gd name="connsiteY14" fmla="*/ 328658 h 4364939"/>
                <a:gd name="connsiteX15" fmla="*/ 2952233 w 4314657"/>
                <a:gd name="connsiteY15" fmla="*/ 327332 h 4364939"/>
                <a:gd name="connsiteX16" fmla="*/ 2919085 w 4314657"/>
                <a:gd name="connsiteY16" fmla="*/ 327026 h 4364939"/>
                <a:gd name="connsiteX17" fmla="*/ 2852901 w 4314657"/>
                <a:gd name="connsiteY17" fmla="*/ 326720 h 4364939"/>
                <a:gd name="connsiteX18" fmla="*/ 2786826 w 4314657"/>
                <a:gd name="connsiteY18" fmla="*/ 328148 h 4364939"/>
                <a:gd name="connsiteX19" fmla="*/ 2720965 w 4314657"/>
                <a:gd name="connsiteY19" fmla="*/ 331409 h 4364939"/>
                <a:gd name="connsiteX20" fmla="*/ 2655325 w 4314657"/>
                <a:gd name="connsiteY20" fmla="*/ 336098 h 4364939"/>
                <a:gd name="connsiteX21" fmla="*/ 2524803 w 4314657"/>
                <a:gd name="connsiteY21" fmla="*/ 350573 h 4364939"/>
                <a:gd name="connsiteX22" fmla="*/ 2460139 w 4314657"/>
                <a:gd name="connsiteY22" fmla="*/ 360664 h 4364939"/>
                <a:gd name="connsiteX23" fmla="*/ 2396019 w 4314657"/>
                <a:gd name="connsiteY23" fmla="*/ 372693 h 4364939"/>
                <a:gd name="connsiteX24" fmla="*/ 2145843 w 4314657"/>
                <a:gd name="connsiteY24" fmla="*/ 440989 h 4364939"/>
                <a:gd name="connsiteX25" fmla="*/ 1698635 w 4314657"/>
                <a:gd name="connsiteY25" fmla="*/ 682676 h 4364939"/>
                <a:gd name="connsiteX26" fmla="*/ 1498450 w 4314657"/>
                <a:gd name="connsiteY26" fmla="*/ 835474 h 4364939"/>
                <a:gd name="connsiteX27" fmla="*/ 1307285 w 4314657"/>
                <a:gd name="connsiteY27" fmla="*/ 1001220 h 4364939"/>
                <a:gd name="connsiteX28" fmla="*/ 947780 w 4314657"/>
                <a:gd name="connsiteY28" fmla="*/ 1369612 h 4364939"/>
                <a:gd name="connsiteX29" fmla="*/ 905939 w 4314657"/>
                <a:gd name="connsiteY29" fmla="*/ 1419458 h 4364939"/>
                <a:gd name="connsiteX30" fmla="*/ 863228 w 4314657"/>
                <a:gd name="connsiteY30" fmla="*/ 1471545 h 4364939"/>
                <a:gd name="connsiteX31" fmla="*/ 774330 w 4314657"/>
                <a:gd name="connsiteY31" fmla="*/ 1577659 h 4364939"/>
                <a:gd name="connsiteX32" fmla="*/ 595554 w 4314657"/>
                <a:gd name="connsiteY32" fmla="*/ 1780916 h 4364939"/>
                <a:gd name="connsiteX33" fmla="*/ 430365 w 4314657"/>
                <a:gd name="connsiteY33" fmla="*/ 1982644 h 4364939"/>
                <a:gd name="connsiteX34" fmla="*/ 358855 w 4314657"/>
                <a:gd name="connsiteY34" fmla="*/ 2087025 h 4364939"/>
                <a:gd name="connsiteX35" fmla="*/ 296583 w 4314657"/>
                <a:gd name="connsiteY35" fmla="*/ 2194872 h 4364939"/>
                <a:gd name="connsiteX36" fmla="*/ 207358 w 4314657"/>
                <a:gd name="connsiteY36" fmla="*/ 2423918 h 4364939"/>
                <a:gd name="connsiteX37" fmla="*/ 177146 w 4314657"/>
                <a:gd name="connsiteY37" fmla="*/ 2668765 h 4364939"/>
                <a:gd name="connsiteX38" fmla="*/ 248763 w 4314657"/>
                <a:gd name="connsiteY38" fmla="*/ 3168854 h 4364939"/>
                <a:gd name="connsiteX39" fmla="*/ 445688 w 4314657"/>
                <a:gd name="connsiteY39" fmla="*/ 3637956 h 4364939"/>
                <a:gd name="connsiteX40" fmla="*/ 735859 w 4314657"/>
                <a:gd name="connsiteY40" fmla="*/ 4062310 h 4364939"/>
                <a:gd name="connsiteX41" fmla="*/ 910884 w 4314657"/>
                <a:gd name="connsiteY41" fmla="*/ 4254366 h 4364939"/>
                <a:gd name="connsiteX42" fmla="*/ 1030507 w 4314657"/>
                <a:gd name="connsiteY42" fmla="*/ 4364939 h 4364939"/>
                <a:gd name="connsiteX43" fmla="*/ 676755 w 4314657"/>
                <a:gd name="connsiteY43" fmla="*/ 4364939 h 4364939"/>
                <a:gd name="connsiteX44" fmla="*/ 538105 w 4314657"/>
                <a:gd name="connsiteY44" fmla="*/ 4202315 h 4364939"/>
                <a:gd name="connsiteX45" fmla="*/ 241592 w 4314657"/>
                <a:gd name="connsiteY45" fmla="*/ 3731226 h 4364939"/>
                <a:gd name="connsiteX46" fmla="*/ 60317 w 4314657"/>
                <a:gd name="connsiteY46" fmla="*/ 3211362 h 4364939"/>
                <a:gd name="connsiteX47" fmla="*/ 0 w 4314657"/>
                <a:gd name="connsiteY47" fmla="*/ 2668765 h 4364939"/>
                <a:gd name="connsiteX48" fmla="*/ 21736 w 4314657"/>
                <a:gd name="connsiteY48" fmla="*/ 2390280 h 4364939"/>
                <a:gd name="connsiteX49" fmla="*/ 27605 w 4314657"/>
                <a:gd name="connsiteY49" fmla="*/ 2355521 h 4364939"/>
                <a:gd name="connsiteX50" fmla="*/ 34669 w 4314657"/>
                <a:gd name="connsiteY50" fmla="*/ 2320862 h 4364939"/>
                <a:gd name="connsiteX51" fmla="*/ 50753 w 4314657"/>
                <a:gd name="connsiteY51" fmla="*/ 2251750 h 4364939"/>
                <a:gd name="connsiteX52" fmla="*/ 93899 w 4314657"/>
                <a:gd name="connsiteY52" fmla="*/ 2116179 h 4364939"/>
                <a:gd name="connsiteX53" fmla="*/ 150194 w 4314657"/>
                <a:gd name="connsiteY53" fmla="*/ 1985498 h 4364939"/>
                <a:gd name="connsiteX54" fmla="*/ 216486 w 4314657"/>
                <a:gd name="connsiteY54" fmla="*/ 1860628 h 4364939"/>
                <a:gd name="connsiteX55" fmla="*/ 363527 w 4314657"/>
                <a:gd name="connsiteY55" fmla="*/ 1625058 h 4364939"/>
                <a:gd name="connsiteX56" fmla="*/ 514155 w 4314657"/>
                <a:gd name="connsiteY56" fmla="*/ 1402231 h 4364939"/>
                <a:gd name="connsiteX57" fmla="*/ 586861 w 4314657"/>
                <a:gd name="connsiteY57" fmla="*/ 1293160 h 4364939"/>
                <a:gd name="connsiteX58" fmla="*/ 623702 w 4314657"/>
                <a:gd name="connsiteY58" fmla="*/ 1236892 h 4364939"/>
                <a:gd name="connsiteX59" fmla="*/ 662283 w 4314657"/>
                <a:gd name="connsiteY59" fmla="*/ 1178892 h 4364939"/>
                <a:gd name="connsiteX60" fmla="*/ 827364 w 4314657"/>
                <a:gd name="connsiteY60" fmla="*/ 951170 h 4364939"/>
                <a:gd name="connsiteX61" fmla="*/ 1016355 w 4314657"/>
                <a:gd name="connsiteY61" fmla="*/ 736089 h 4364939"/>
                <a:gd name="connsiteX62" fmla="*/ 1482474 w 4314657"/>
                <a:gd name="connsiteY62" fmla="*/ 378707 h 4364939"/>
                <a:gd name="connsiteX63" fmla="*/ 2035644 w 4314657"/>
                <a:gd name="connsiteY63" fmla="*/ 149151 h 4364939"/>
                <a:gd name="connsiteX64" fmla="*/ 2324619 w 4314657"/>
                <a:gd name="connsiteY64" fmla="*/ 72802 h 4364939"/>
                <a:gd name="connsiteX65" fmla="*/ 2618809 w 4314657"/>
                <a:gd name="connsiteY65" fmla="*/ 24078 h 4364939"/>
                <a:gd name="connsiteX66" fmla="*/ 2914849 w 4314657"/>
                <a:gd name="connsiteY66" fmla="*/ 1957 h 4364939"/>
                <a:gd name="connsiteX67" fmla="*/ 2951907 w 4314657"/>
                <a:gd name="connsiteY67" fmla="*/ 633 h 4364939"/>
                <a:gd name="connsiteX68" fmla="*/ 2990052 w 4314657"/>
                <a:gd name="connsiteY68" fmla="*/ 224 h 4364939"/>
                <a:gd name="connsiteX69" fmla="*/ 3028307 w 4314657"/>
                <a:gd name="connsiteY69" fmla="*/ 21 h 436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314657" h="4364939">
                  <a:moveTo>
                    <a:pt x="3028307" y="21"/>
                  </a:moveTo>
                  <a:lnTo>
                    <a:pt x="3066670" y="836"/>
                  </a:lnTo>
                  <a:cubicBezTo>
                    <a:pt x="3117749" y="1856"/>
                    <a:pt x="3168937" y="5320"/>
                    <a:pt x="3220125" y="9909"/>
                  </a:cubicBezTo>
                  <a:cubicBezTo>
                    <a:pt x="3424763" y="29073"/>
                    <a:pt x="3627448" y="77898"/>
                    <a:pt x="3816113" y="150272"/>
                  </a:cubicBezTo>
                  <a:cubicBezTo>
                    <a:pt x="3910880" y="185950"/>
                    <a:pt x="4001951" y="227538"/>
                    <a:pt x="4089981" y="272287"/>
                  </a:cubicBezTo>
                  <a:lnTo>
                    <a:pt x="4314657" y="398926"/>
                  </a:lnTo>
                  <a:lnTo>
                    <a:pt x="4314657" y="911199"/>
                  </a:lnTo>
                  <a:lnTo>
                    <a:pt x="4310597" y="908154"/>
                  </a:lnTo>
                  <a:cubicBezTo>
                    <a:pt x="4274842" y="881549"/>
                    <a:pt x="4239087" y="855352"/>
                    <a:pt x="4203223" y="829562"/>
                  </a:cubicBezTo>
                  <a:cubicBezTo>
                    <a:pt x="4167576" y="803773"/>
                    <a:pt x="4131821" y="778086"/>
                    <a:pt x="4095850" y="753520"/>
                  </a:cubicBezTo>
                  <a:cubicBezTo>
                    <a:pt x="3951852" y="654949"/>
                    <a:pt x="3806115" y="565043"/>
                    <a:pt x="3652987" y="494811"/>
                  </a:cubicBezTo>
                  <a:cubicBezTo>
                    <a:pt x="3500404" y="423761"/>
                    <a:pt x="3340213" y="373101"/>
                    <a:pt x="3173610" y="347209"/>
                  </a:cubicBezTo>
                  <a:cubicBezTo>
                    <a:pt x="3131987" y="341093"/>
                    <a:pt x="3090036" y="335792"/>
                    <a:pt x="3047760" y="332632"/>
                  </a:cubicBezTo>
                  <a:lnTo>
                    <a:pt x="3016027" y="330186"/>
                  </a:lnTo>
                  <a:cubicBezTo>
                    <a:pt x="3005485" y="329472"/>
                    <a:pt x="2994834" y="329168"/>
                    <a:pt x="2984184" y="328658"/>
                  </a:cubicBezTo>
                  <a:cubicBezTo>
                    <a:pt x="2973533" y="328249"/>
                    <a:pt x="2962992" y="327638"/>
                    <a:pt x="2952233" y="327332"/>
                  </a:cubicBezTo>
                  <a:lnTo>
                    <a:pt x="2919085" y="327026"/>
                  </a:lnTo>
                  <a:cubicBezTo>
                    <a:pt x="2897025" y="326925"/>
                    <a:pt x="2874854" y="326212"/>
                    <a:pt x="2852901" y="326720"/>
                  </a:cubicBezTo>
                  <a:lnTo>
                    <a:pt x="2786826" y="328148"/>
                  </a:lnTo>
                  <a:cubicBezTo>
                    <a:pt x="2764763" y="328759"/>
                    <a:pt x="2742919" y="330391"/>
                    <a:pt x="2720965" y="331409"/>
                  </a:cubicBezTo>
                  <a:cubicBezTo>
                    <a:pt x="2699013" y="332326"/>
                    <a:pt x="2677170" y="334162"/>
                    <a:pt x="2655325" y="336098"/>
                  </a:cubicBezTo>
                  <a:cubicBezTo>
                    <a:pt x="2611528" y="339463"/>
                    <a:pt x="2568165" y="345170"/>
                    <a:pt x="2524803" y="350573"/>
                  </a:cubicBezTo>
                  <a:lnTo>
                    <a:pt x="2460139" y="360664"/>
                  </a:lnTo>
                  <a:cubicBezTo>
                    <a:pt x="2438622" y="364130"/>
                    <a:pt x="2417430" y="368717"/>
                    <a:pt x="2396019" y="372693"/>
                  </a:cubicBezTo>
                  <a:cubicBezTo>
                    <a:pt x="2310709" y="389513"/>
                    <a:pt x="2226809" y="411836"/>
                    <a:pt x="2145843" y="440989"/>
                  </a:cubicBezTo>
                  <a:cubicBezTo>
                    <a:pt x="1983479" y="499295"/>
                    <a:pt x="1835678" y="585838"/>
                    <a:pt x="1698635" y="682676"/>
                  </a:cubicBezTo>
                  <a:cubicBezTo>
                    <a:pt x="1629841" y="730992"/>
                    <a:pt x="1563549" y="782367"/>
                    <a:pt x="1498450" y="835474"/>
                  </a:cubicBezTo>
                  <a:cubicBezTo>
                    <a:pt x="1433352" y="888583"/>
                    <a:pt x="1369775" y="943932"/>
                    <a:pt x="1307285" y="1001220"/>
                  </a:cubicBezTo>
                  <a:cubicBezTo>
                    <a:pt x="1182958" y="1116304"/>
                    <a:pt x="1060588" y="1237708"/>
                    <a:pt x="947780" y="1369612"/>
                  </a:cubicBezTo>
                  <a:cubicBezTo>
                    <a:pt x="933325" y="1385818"/>
                    <a:pt x="919958" y="1402841"/>
                    <a:pt x="905939" y="1419458"/>
                  </a:cubicBezTo>
                  <a:lnTo>
                    <a:pt x="863228" y="1471545"/>
                  </a:lnTo>
                  <a:cubicBezTo>
                    <a:pt x="833776" y="1507529"/>
                    <a:pt x="804215" y="1543001"/>
                    <a:pt x="774330" y="1577659"/>
                  </a:cubicBezTo>
                  <a:cubicBezTo>
                    <a:pt x="714665" y="1647178"/>
                    <a:pt x="653806" y="1714046"/>
                    <a:pt x="595554" y="1780916"/>
                  </a:cubicBezTo>
                  <a:cubicBezTo>
                    <a:pt x="537303" y="1847683"/>
                    <a:pt x="481009" y="1914144"/>
                    <a:pt x="430365" y="1982644"/>
                  </a:cubicBezTo>
                  <a:cubicBezTo>
                    <a:pt x="405369" y="2016995"/>
                    <a:pt x="381351" y="2051756"/>
                    <a:pt x="358855" y="2087025"/>
                  </a:cubicBezTo>
                  <a:cubicBezTo>
                    <a:pt x="336685" y="2122396"/>
                    <a:pt x="315601" y="2158277"/>
                    <a:pt x="296583" y="2194872"/>
                  </a:cubicBezTo>
                  <a:cubicBezTo>
                    <a:pt x="258980" y="2268161"/>
                    <a:pt x="227572" y="2344307"/>
                    <a:pt x="207358" y="2423918"/>
                  </a:cubicBezTo>
                  <a:cubicBezTo>
                    <a:pt x="186817" y="2503426"/>
                    <a:pt x="178124" y="2585790"/>
                    <a:pt x="177146" y="2668765"/>
                  </a:cubicBezTo>
                  <a:cubicBezTo>
                    <a:pt x="177037" y="2837670"/>
                    <a:pt x="201490" y="3006472"/>
                    <a:pt x="248763" y="3168854"/>
                  </a:cubicBezTo>
                  <a:cubicBezTo>
                    <a:pt x="295931" y="3331644"/>
                    <a:pt x="363962" y="3488316"/>
                    <a:pt x="445688" y="3637956"/>
                  </a:cubicBezTo>
                  <a:cubicBezTo>
                    <a:pt x="527413" y="3787697"/>
                    <a:pt x="625115" y="3929794"/>
                    <a:pt x="735859" y="4062310"/>
                  </a:cubicBezTo>
                  <a:cubicBezTo>
                    <a:pt x="791121" y="4128668"/>
                    <a:pt x="849589" y="4192733"/>
                    <a:pt x="910884" y="4254366"/>
                  </a:cubicBezTo>
                  <a:lnTo>
                    <a:pt x="1030507" y="4364939"/>
                  </a:lnTo>
                  <a:lnTo>
                    <a:pt x="676755" y="4364939"/>
                  </a:lnTo>
                  <a:lnTo>
                    <a:pt x="538105" y="4202315"/>
                  </a:lnTo>
                  <a:cubicBezTo>
                    <a:pt x="423518" y="4054791"/>
                    <a:pt x="323372" y="3897379"/>
                    <a:pt x="241592" y="3731226"/>
                  </a:cubicBezTo>
                  <a:cubicBezTo>
                    <a:pt x="160193" y="3565073"/>
                    <a:pt x="99768" y="3389950"/>
                    <a:pt x="60317" y="3211362"/>
                  </a:cubicBezTo>
                  <a:cubicBezTo>
                    <a:pt x="20759" y="3032669"/>
                    <a:pt x="435" y="2850716"/>
                    <a:pt x="0" y="2668765"/>
                  </a:cubicBezTo>
                  <a:cubicBezTo>
                    <a:pt x="0" y="2576309"/>
                    <a:pt x="6413" y="2483039"/>
                    <a:pt x="21736" y="2390280"/>
                  </a:cubicBezTo>
                  <a:lnTo>
                    <a:pt x="27605" y="2355521"/>
                  </a:lnTo>
                  <a:lnTo>
                    <a:pt x="34669" y="2320862"/>
                  </a:lnTo>
                  <a:cubicBezTo>
                    <a:pt x="39343" y="2297723"/>
                    <a:pt x="45102" y="2274686"/>
                    <a:pt x="50753" y="2251750"/>
                  </a:cubicBezTo>
                  <a:cubicBezTo>
                    <a:pt x="62708" y="2205881"/>
                    <a:pt x="77379" y="2160723"/>
                    <a:pt x="93899" y="2116179"/>
                  </a:cubicBezTo>
                  <a:cubicBezTo>
                    <a:pt x="110744" y="2071734"/>
                    <a:pt x="129762" y="2028209"/>
                    <a:pt x="150194" y="1985498"/>
                  </a:cubicBezTo>
                  <a:cubicBezTo>
                    <a:pt x="170734" y="1942890"/>
                    <a:pt x="193229" y="1901402"/>
                    <a:pt x="216486" y="1860628"/>
                  </a:cubicBezTo>
                  <a:cubicBezTo>
                    <a:pt x="263109" y="1779183"/>
                    <a:pt x="312993" y="1701000"/>
                    <a:pt x="363527" y="1625058"/>
                  </a:cubicBezTo>
                  <a:lnTo>
                    <a:pt x="514155" y="1402231"/>
                  </a:lnTo>
                  <a:cubicBezTo>
                    <a:pt x="538825" y="1365636"/>
                    <a:pt x="563277" y="1329551"/>
                    <a:pt x="586861" y="1293160"/>
                  </a:cubicBezTo>
                  <a:lnTo>
                    <a:pt x="623702" y="1236892"/>
                  </a:lnTo>
                  <a:cubicBezTo>
                    <a:pt x="636526" y="1217525"/>
                    <a:pt x="649025" y="1198055"/>
                    <a:pt x="662283" y="1178892"/>
                  </a:cubicBezTo>
                  <a:cubicBezTo>
                    <a:pt x="713905" y="1101523"/>
                    <a:pt x="769222" y="1025786"/>
                    <a:pt x="827364" y="951170"/>
                  </a:cubicBezTo>
                  <a:cubicBezTo>
                    <a:pt x="885834" y="876861"/>
                    <a:pt x="947997" y="804283"/>
                    <a:pt x="1016355" y="736089"/>
                  </a:cubicBezTo>
                  <a:cubicBezTo>
                    <a:pt x="1152311" y="599497"/>
                    <a:pt x="1308047" y="476054"/>
                    <a:pt x="1482474" y="378707"/>
                  </a:cubicBezTo>
                  <a:cubicBezTo>
                    <a:pt x="1656793" y="281156"/>
                    <a:pt x="1845132" y="207966"/>
                    <a:pt x="2035644" y="149151"/>
                  </a:cubicBezTo>
                  <a:cubicBezTo>
                    <a:pt x="2131063" y="119997"/>
                    <a:pt x="2227460" y="94412"/>
                    <a:pt x="2324619" y="72802"/>
                  </a:cubicBezTo>
                  <a:cubicBezTo>
                    <a:pt x="2421885" y="51396"/>
                    <a:pt x="2520239" y="35291"/>
                    <a:pt x="2618809" y="24078"/>
                  </a:cubicBezTo>
                  <a:cubicBezTo>
                    <a:pt x="2717272" y="12252"/>
                    <a:pt x="2816168" y="4914"/>
                    <a:pt x="2914849" y="1957"/>
                  </a:cubicBezTo>
                  <a:lnTo>
                    <a:pt x="2951907" y="633"/>
                  </a:lnTo>
                  <a:lnTo>
                    <a:pt x="2990052" y="224"/>
                  </a:lnTo>
                  <a:cubicBezTo>
                    <a:pt x="3002768" y="224"/>
                    <a:pt x="3015592" y="-81"/>
                    <a:pt x="3028307" y="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4" name="Freeform: Shape 63">
              <a:extLst>
                <a:ext uri="{FF2B5EF4-FFF2-40B4-BE49-F238E27FC236}">
                  <a16:creationId xmlns:a16="http://schemas.microsoft.com/office/drawing/2014/main" id="{5C727C6A-DB0B-482E-B0E4-4F035FC023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5526" y="2145638"/>
              <a:ext cx="4336168" cy="4630833"/>
            </a:xfrm>
            <a:custGeom>
              <a:avLst/>
              <a:gdLst>
                <a:gd name="connsiteX0" fmla="*/ 3053738 w 4336168"/>
                <a:gd name="connsiteY0" fmla="*/ 111 h 4630833"/>
                <a:gd name="connsiteX1" fmla="*/ 3093948 w 4336168"/>
                <a:gd name="connsiteY1" fmla="*/ 316 h 4630833"/>
                <a:gd name="connsiteX2" fmla="*/ 3134268 w 4336168"/>
                <a:gd name="connsiteY2" fmla="*/ 1743 h 4630833"/>
                <a:gd name="connsiteX3" fmla="*/ 3295438 w 4336168"/>
                <a:gd name="connsiteY3" fmla="*/ 13058 h 4630833"/>
                <a:gd name="connsiteX4" fmla="*/ 3918813 w 4336168"/>
                <a:gd name="connsiteY4" fmla="*/ 169935 h 4630833"/>
                <a:gd name="connsiteX5" fmla="*/ 4203331 w 4336168"/>
                <a:gd name="connsiteY5" fmla="*/ 305405 h 4630833"/>
                <a:gd name="connsiteX6" fmla="*/ 4336168 w 4336168"/>
                <a:gd name="connsiteY6" fmla="*/ 386579 h 4630833"/>
                <a:gd name="connsiteX7" fmla="*/ 4336168 w 4336168"/>
                <a:gd name="connsiteY7" fmla="*/ 772673 h 4630833"/>
                <a:gd name="connsiteX8" fmla="*/ 4270820 w 4336168"/>
                <a:gd name="connsiteY8" fmla="*/ 728127 h 4630833"/>
                <a:gd name="connsiteX9" fmla="*/ 4030208 w 4336168"/>
                <a:gd name="connsiteY9" fmla="*/ 587253 h 4630833"/>
                <a:gd name="connsiteX10" fmla="*/ 3781010 w 4336168"/>
                <a:gd name="connsiteY10" fmla="*/ 471455 h 4630833"/>
                <a:gd name="connsiteX11" fmla="*/ 3254466 w 4336168"/>
                <a:gd name="connsiteY11" fmla="*/ 338024 h 4630833"/>
                <a:gd name="connsiteX12" fmla="*/ 3117966 w 4336168"/>
                <a:gd name="connsiteY12" fmla="*/ 326812 h 4630833"/>
                <a:gd name="connsiteX13" fmla="*/ 3083625 w 4336168"/>
                <a:gd name="connsiteY13" fmla="*/ 325179 h 4630833"/>
                <a:gd name="connsiteX14" fmla="*/ 3049173 w 4336168"/>
                <a:gd name="connsiteY14" fmla="*/ 324366 h 4630833"/>
                <a:gd name="connsiteX15" fmla="*/ 2978858 w 4336168"/>
                <a:gd name="connsiteY15" fmla="*/ 323855 h 4630833"/>
                <a:gd name="connsiteX16" fmla="*/ 2695862 w 4336168"/>
                <a:gd name="connsiteY16" fmla="*/ 335373 h 4630833"/>
                <a:gd name="connsiteX17" fmla="*/ 2417972 w 4336168"/>
                <a:gd name="connsiteY17" fmla="*/ 372070 h 4630833"/>
                <a:gd name="connsiteX18" fmla="*/ 2148451 w 4336168"/>
                <a:gd name="connsiteY18" fmla="*/ 437613 h 4630833"/>
                <a:gd name="connsiteX19" fmla="*/ 1889690 w 4336168"/>
                <a:gd name="connsiteY19" fmla="*/ 532515 h 4630833"/>
                <a:gd name="connsiteX20" fmla="*/ 1644512 w 4336168"/>
                <a:gd name="connsiteY20" fmla="*/ 658098 h 4630833"/>
                <a:gd name="connsiteX21" fmla="*/ 1200999 w 4336168"/>
                <a:gd name="connsiteY21" fmla="*/ 992137 h 4630833"/>
                <a:gd name="connsiteX22" fmla="*/ 1003531 w 4336168"/>
                <a:gd name="connsiteY22" fmla="*/ 1192234 h 4630833"/>
                <a:gd name="connsiteX23" fmla="*/ 910394 w 4336168"/>
                <a:gd name="connsiteY23" fmla="*/ 1298347 h 4630833"/>
                <a:gd name="connsiteX24" fmla="*/ 821278 w 4336168"/>
                <a:gd name="connsiteY24" fmla="*/ 1408233 h 4630833"/>
                <a:gd name="connsiteX25" fmla="*/ 732162 w 4336168"/>
                <a:gd name="connsiteY25" fmla="*/ 1521993 h 4630833"/>
                <a:gd name="connsiteX26" fmla="*/ 640548 w 4336168"/>
                <a:gd name="connsiteY26" fmla="*/ 1634323 h 4630833"/>
                <a:gd name="connsiteX27" fmla="*/ 457317 w 4336168"/>
                <a:gd name="connsiteY27" fmla="*/ 1855930 h 4630833"/>
                <a:gd name="connsiteX28" fmla="*/ 369288 w 4336168"/>
                <a:gd name="connsiteY28" fmla="*/ 1967955 h 4630833"/>
                <a:gd name="connsiteX29" fmla="*/ 287128 w 4336168"/>
                <a:gd name="connsiteY29" fmla="*/ 2083243 h 4630833"/>
                <a:gd name="connsiteX30" fmla="*/ 212683 w 4336168"/>
                <a:gd name="connsiteY30" fmla="*/ 2202607 h 4630833"/>
                <a:gd name="connsiteX31" fmla="*/ 179101 w 4336168"/>
                <a:gd name="connsiteY31" fmla="*/ 2264177 h 4630833"/>
                <a:gd name="connsiteX32" fmla="*/ 148890 w 4336168"/>
                <a:gd name="connsiteY32" fmla="*/ 2327172 h 4630833"/>
                <a:gd name="connsiteX33" fmla="*/ 61295 w 4336168"/>
                <a:gd name="connsiteY33" fmla="*/ 2590672 h 4630833"/>
                <a:gd name="connsiteX34" fmla="*/ 32604 w 4336168"/>
                <a:gd name="connsiteY34" fmla="*/ 2866202 h 4630833"/>
                <a:gd name="connsiteX35" fmla="*/ 100853 w 4336168"/>
                <a:gd name="connsiteY35" fmla="*/ 3418074 h 4630833"/>
                <a:gd name="connsiteX36" fmla="*/ 184971 w 4336168"/>
                <a:gd name="connsiteY36" fmla="*/ 3684428 h 4630833"/>
                <a:gd name="connsiteX37" fmla="*/ 210836 w 4336168"/>
                <a:gd name="connsiteY37" fmla="*/ 3749462 h 4630833"/>
                <a:gd name="connsiteX38" fmla="*/ 238440 w 4336168"/>
                <a:gd name="connsiteY38" fmla="*/ 3813783 h 4630833"/>
                <a:gd name="connsiteX39" fmla="*/ 252894 w 4336168"/>
                <a:gd name="connsiteY39" fmla="*/ 3845688 h 4630833"/>
                <a:gd name="connsiteX40" fmla="*/ 268109 w 4336168"/>
                <a:gd name="connsiteY40" fmla="*/ 3877287 h 4630833"/>
                <a:gd name="connsiteX41" fmla="*/ 299409 w 4336168"/>
                <a:gd name="connsiteY41" fmla="*/ 3939978 h 4630833"/>
                <a:gd name="connsiteX42" fmla="*/ 440689 w 4336168"/>
                <a:gd name="connsiteY42" fmla="*/ 4182378 h 4630833"/>
                <a:gd name="connsiteX43" fmla="*/ 606640 w 4336168"/>
                <a:gd name="connsiteY43" fmla="*/ 4409488 h 4630833"/>
                <a:gd name="connsiteX44" fmla="*/ 792425 w 4336168"/>
                <a:gd name="connsiteY44" fmla="*/ 4621205 h 4630833"/>
                <a:gd name="connsiteX45" fmla="*/ 802442 w 4336168"/>
                <a:gd name="connsiteY45" fmla="*/ 4630833 h 4630833"/>
                <a:gd name="connsiteX46" fmla="*/ 592561 w 4336168"/>
                <a:gd name="connsiteY46" fmla="*/ 4630833 h 4630833"/>
                <a:gd name="connsiteX47" fmla="*/ 489377 w 4336168"/>
                <a:gd name="connsiteY47" fmla="*/ 4483185 h 4630833"/>
                <a:gd name="connsiteX48" fmla="*/ 344944 w 4336168"/>
                <a:gd name="connsiteY48" fmla="*/ 4231611 h 4630833"/>
                <a:gd name="connsiteX49" fmla="*/ 224311 w 4336168"/>
                <a:gd name="connsiteY49" fmla="*/ 3970456 h 4630833"/>
                <a:gd name="connsiteX50" fmla="*/ 0 w 4336168"/>
                <a:gd name="connsiteY50" fmla="*/ 2866202 h 4630833"/>
                <a:gd name="connsiteX51" fmla="*/ 25105 w 4336168"/>
                <a:gd name="connsiteY51" fmla="*/ 2584351 h 4630833"/>
                <a:gd name="connsiteX52" fmla="*/ 105200 w 4336168"/>
                <a:gd name="connsiteY52" fmla="*/ 2310863 h 4630833"/>
                <a:gd name="connsiteX53" fmla="*/ 232245 w 4336168"/>
                <a:gd name="connsiteY53" fmla="*/ 2053172 h 4630833"/>
                <a:gd name="connsiteX54" fmla="*/ 307667 w 4336168"/>
                <a:gd name="connsiteY54" fmla="*/ 1930341 h 4630833"/>
                <a:gd name="connsiteX55" fmla="*/ 386893 w 4336168"/>
                <a:gd name="connsiteY55" fmla="*/ 1810161 h 4630833"/>
                <a:gd name="connsiteX56" fmla="*/ 548823 w 4336168"/>
                <a:gd name="connsiteY56" fmla="*/ 1573876 h 4630833"/>
                <a:gd name="connsiteX57" fmla="*/ 626419 w 4336168"/>
                <a:gd name="connsiteY57" fmla="*/ 1455224 h 4630833"/>
                <a:gd name="connsiteX58" fmla="*/ 701081 w 4336168"/>
                <a:gd name="connsiteY58" fmla="*/ 1334534 h 4630833"/>
                <a:gd name="connsiteX59" fmla="*/ 861162 w 4336168"/>
                <a:gd name="connsiteY59" fmla="*/ 1091320 h 4630833"/>
                <a:gd name="connsiteX60" fmla="*/ 1042329 w 4336168"/>
                <a:gd name="connsiteY60" fmla="*/ 858093 h 4630833"/>
                <a:gd name="connsiteX61" fmla="*/ 1487799 w 4336168"/>
                <a:gd name="connsiteY61" fmla="*/ 446686 h 4630833"/>
                <a:gd name="connsiteX62" fmla="*/ 1754060 w 4336168"/>
                <a:gd name="connsiteY62" fmla="*/ 283388 h 4630833"/>
                <a:gd name="connsiteX63" fmla="*/ 2044121 w 4336168"/>
                <a:gd name="connsiteY63" fmla="*/ 157906 h 4630833"/>
                <a:gd name="connsiteX64" fmla="*/ 2349287 w 4336168"/>
                <a:gd name="connsiteY64" fmla="*/ 71364 h 4630833"/>
                <a:gd name="connsiteX65" fmla="*/ 2661411 w 4336168"/>
                <a:gd name="connsiteY65" fmla="*/ 21213 h 4630833"/>
                <a:gd name="connsiteX66" fmla="*/ 2818124 w 4336168"/>
                <a:gd name="connsiteY66" fmla="*/ 7146 h 4630833"/>
                <a:gd name="connsiteX67" fmla="*/ 2974728 w 4336168"/>
                <a:gd name="connsiteY67" fmla="*/ 1029 h 4630833"/>
                <a:gd name="connsiteX68" fmla="*/ 3053738 w 4336168"/>
                <a:gd name="connsiteY68" fmla="*/ 111 h 46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336168" h="4630833">
                  <a:moveTo>
                    <a:pt x="3053738" y="111"/>
                  </a:moveTo>
                  <a:lnTo>
                    <a:pt x="3093948" y="316"/>
                  </a:lnTo>
                  <a:lnTo>
                    <a:pt x="3134268" y="1743"/>
                  </a:lnTo>
                  <a:cubicBezTo>
                    <a:pt x="3187955" y="3475"/>
                    <a:pt x="3241749" y="7756"/>
                    <a:pt x="3295438" y="13058"/>
                  </a:cubicBezTo>
                  <a:cubicBezTo>
                    <a:pt x="3510076" y="35585"/>
                    <a:pt x="3722324" y="89406"/>
                    <a:pt x="3918813" y="169935"/>
                  </a:cubicBezTo>
                  <a:cubicBezTo>
                    <a:pt x="4017384" y="209689"/>
                    <a:pt x="4111933" y="255763"/>
                    <a:pt x="4203331" y="305405"/>
                  </a:cubicBezTo>
                  <a:lnTo>
                    <a:pt x="4336168" y="386579"/>
                  </a:lnTo>
                  <a:lnTo>
                    <a:pt x="4336168" y="772673"/>
                  </a:lnTo>
                  <a:lnTo>
                    <a:pt x="4270820" y="728127"/>
                  </a:lnTo>
                  <a:cubicBezTo>
                    <a:pt x="4191920" y="677771"/>
                    <a:pt x="4111825" y="630168"/>
                    <a:pt x="4030208" y="587253"/>
                  </a:cubicBezTo>
                  <a:cubicBezTo>
                    <a:pt x="3948699" y="544136"/>
                    <a:pt x="3865886" y="504687"/>
                    <a:pt x="3781010" y="471455"/>
                  </a:cubicBezTo>
                  <a:cubicBezTo>
                    <a:pt x="3611688" y="404384"/>
                    <a:pt x="3435522" y="358818"/>
                    <a:pt x="3254466" y="338024"/>
                  </a:cubicBezTo>
                  <a:cubicBezTo>
                    <a:pt x="3209255" y="333029"/>
                    <a:pt x="3163720" y="328748"/>
                    <a:pt x="3117966" y="326812"/>
                  </a:cubicBezTo>
                  <a:lnTo>
                    <a:pt x="3083625" y="325179"/>
                  </a:lnTo>
                  <a:lnTo>
                    <a:pt x="3049173" y="324366"/>
                  </a:lnTo>
                  <a:cubicBezTo>
                    <a:pt x="3026568" y="323447"/>
                    <a:pt x="3002550" y="323855"/>
                    <a:pt x="2978858" y="323855"/>
                  </a:cubicBezTo>
                  <a:cubicBezTo>
                    <a:pt x="2883983" y="323956"/>
                    <a:pt x="2789434" y="327423"/>
                    <a:pt x="2695862" y="335373"/>
                  </a:cubicBezTo>
                  <a:cubicBezTo>
                    <a:pt x="2602290" y="343223"/>
                    <a:pt x="2509371" y="354945"/>
                    <a:pt x="2417972" y="372070"/>
                  </a:cubicBezTo>
                  <a:cubicBezTo>
                    <a:pt x="2326683" y="389500"/>
                    <a:pt x="2236697" y="411009"/>
                    <a:pt x="2148451" y="437613"/>
                  </a:cubicBezTo>
                  <a:cubicBezTo>
                    <a:pt x="2060204" y="464116"/>
                    <a:pt x="1973588" y="495411"/>
                    <a:pt x="1889690" y="532515"/>
                  </a:cubicBezTo>
                  <a:cubicBezTo>
                    <a:pt x="1805247" y="568599"/>
                    <a:pt x="1723848" y="611411"/>
                    <a:pt x="1644512" y="658098"/>
                  </a:cubicBezTo>
                  <a:cubicBezTo>
                    <a:pt x="1486169" y="751979"/>
                    <a:pt x="1338149" y="865229"/>
                    <a:pt x="1200999" y="992137"/>
                  </a:cubicBezTo>
                  <a:cubicBezTo>
                    <a:pt x="1132531" y="1055744"/>
                    <a:pt x="1066782" y="1122715"/>
                    <a:pt x="1003531" y="1192234"/>
                  </a:cubicBezTo>
                  <a:cubicBezTo>
                    <a:pt x="971688" y="1226790"/>
                    <a:pt x="941150" y="1262568"/>
                    <a:pt x="910394" y="1298347"/>
                  </a:cubicBezTo>
                  <a:cubicBezTo>
                    <a:pt x="880507" y="1334738"/>
                    <a:pt x="850187" y="1370925"/>
                    <a:pt x="821278" y="1408233"/>
                  </a:cubicBezTo>
                  <a:cubicBezTo>
                    <a:pt x="792152" y="1444624"/>
                    <a:pt x="762266" y="1484480"/>
                    <a:pt x="732162" y="1521993"/>
                  </a:cubicBezTo>
                  <a:cubicBezTo>
                    <a:pt x="701950" y="1559810"/>
                    <a:pt x="671302" y="1597219"/>
                    <a:pt x="640548" y="1634323"/>
                  </a:cubicBezTo>
                  <a:cubicBezTo>
                    <a:pt x="579362" y="1708838"/>
                    <a:pt x="516980" y="1781618"/>
                    <a:pt x="457317" y="1855930"/>
                  </a:cubicBezTo>
                  <a:cubicBezTo>
                    <a:pt x="427540" y="1893033"/>
                    <a:pt x="397870" y="1930239"/>
                    <a:pt x="369288" y="1967955"/>
                  </a:cubicBezTo>
                  <a:cubicBezTo>
                    <a:pt x="341141" y="2005976"/>
                    <a:pt x="313211" y="2044100"/>
                    <a:pt x="287128" y="2083243"/>
                  </a:cubicBezTo>
                  <a:cubicBezTo>
                    <a:pt x="260936" y="2122284"/>
                    <a:pt x="235506" y="2161835"/>
                    <a:pt x="212683" y="2202607"/>
                  </a:cubicBezTo>
                  <a:cubicBezTo>
                    <a:pt x="200728" y="2222791"/>
                    <a:pt x="190187" y="2243586"/>
                    <a:pt x="179101" y="2264177"/>
                  </a:cubicBezTo>
                  <a:cubicBezTo>
                    <a:pt x="168886" y="2285072"/>
                    <a:pt x="158127" y="2305867"/>
                    <a:pt x="148890" y="2327172"/>
                  </a:cubicBezTo>
                  <a:cubicBezTo>
                    <a:pt x="109982" y="2411777"/>
                    <a:pt x="81183" y="2500256"/>
                    <a:pt x="61295" y="2590672"/>
                  </a:cubicBezTo>
                  <a:cubicBezTo>
                    <a:pt x="42386" y="2681292"/>
                    <a:pt x="33147" y="2773643"/>
                    <a:pt x="32604" y="2866202"/>
                  </a:cubicBezTo>
                  <a:cubicBezTo>
                    <a:pt x="32495" y="3051925"/>
                    <a:pt x="55643" y="3237650"/>
                    <a:pt x="100853" y="3418074"/>
                  </a:cubicBezTo>
                  <a:cubicBezTo>
                    <a:pt x="123133" y="3508490"/>
                    <a:pt x="151498" y="3597377"/>
                    <a:pt x="184971" y="3684428"/>
                  </a:cubicBezTo>
                  <a:cubicBezTo>
                    <a:pt x="192796" y="3706344"/>
                    <a:pt x="202250" y="3727751"/>
                    <a:pt x="210836" y="3749462"/>
                  </a:cubicBezTo>
                  <a:cubicBezTo>
                    <a:pt x="219421" y="3771175"/>
                    <a:pt x="228985" y="3792479"/>
                    <a:pt x="238440" y="3813783"/>
                  </a:cubicBezTo>
                  <a:lnTo>
                    <a:pt x="252894" y="3845688"/>
                  </a:lnTo>
                  <a:lnTo>
                    <a:pt x="268109" y="3877287"/>
                  </a:lnTo>
                  <a:cubicBezTo>
                    <a:pt x="278215" y="3898287"/>
                    <a:pt x="288432" y="3919284"/>
                    <a:pt x="299409" y="3939978"/>
                  </a:cubicBezTo>
                  <a:cubicBezTo>
                    <a:pt x="341792" y="4023258"/>
                    <a:pt x="389828" y="4103787"/>
                    <a:pt x="440689" y="4182378"/>
                  </a:cubicBezTo>
                  <a:cubicBezTo>
                    <a:pt x="492420" y="4260561"/>
                    <a:pt x="547953" y="4336299"/>
                    <a:pt x="606640" y="4409488"/>
                  </a:cubicBezTo>
                  <a:cubicBezTo>
                    <a:pt x="665381" y="4482677"/>
                    <a:pt x="727435" y="4553292"/>
                    <a:pt x="792425" y="4621205"/>
                  </a:cubicBezTo>
                  <a:lnTo>
                    <a:pt x="802442" y="4630833"/>
                  </a:lnTo>
                  <a:lnTo>
                    <a:pt x="592561" y="4630833"/>
                  </a:lnTo>
                  <a:lnTo>
                    <a:pt x="489377" y="4483185"/>
                  </a:lnTo>
                  <a:cubicBezTo>
                    <a:pt x="437212" y="4401230"/>
                    <a:pt x="388850" y="4317339"/>
                    <a:pt x="344944" y="4231611"/>
                  </a:cubicBezTo>
                  <a:cubicBezTo>
                    <a:pt x="300386" y="4146191"/>
                    <a:pt x="260828" y="4058731"/>
                    <a:pt x="224311" y="3970456"/>
                  </a:cubicBezTo>
                  <a:cubicBezTo>
                    <a:pt x="78901" y="3617049"/>
                    <a:pt x="1413" y="3242136"/>
                    <a:pt x="0" y="2866202"/>
                  </a:cubicBezTo>
                  <a:cubicBezTo>
                    <a:pt x="0" y="2771912"/>
                    <a:pt x="8043" y="2677417"/>
                    <a:pt x="25105" y="2584351"/>
                  </a:cubicBezTo>
                  <a:cubicBezTo>
                    <a:pt x="42928" y="2491285"/>
                    <a:pt x="69446" y="2399444"/>
                    <a:pt x="105200" y="2310863"/>
                  </a:cubicBezTo>
                  <a:cubicBezTo>
                    <a:pt x="140304" y="2221974"/>
                    <a:pt x="184318" y="2136351"/>
                    <a:pt x="232245" y="2053172"/>
                  </a:cubicBezTo>
                  <a:cubicBezTo>
                    <a:pt x="256154" y="2011379"/>
                    <a:pt x="281802" y="1970810"/>
                    <a:pt x="307667" y="1930341"/>
                  </a:cubicBezTo>
                  <a:cubicBezTo>
                    <a:pt x="333533" y="1889873"/>
                    <a:pt x="360049" y="1849915"/>
                    <a:pt x="386893" y="1810161"/>
                  </a:cubicBezTo>
                  <a:lnTo>
                    <a:pt x="548823" y="1573876"/>
                  </a:lnTo>
                  <a:cubicBezTo>
                    <a:pt x="575341" y="1534529"/>
                    <a:pt x="601098" y="1494877"/>
                    <a:pt x="626419" y="1455224"/>
                  </a:cubicBezTo>
                  <a:cubicBezTo>
                    <a:pt x="651959" y="1415266"/>
                    <a:pt x="675434" y="1376225"/>
                    <a:pt x="701081" y="1334534"/>
                  </a:cubicBezTo>
                  <a:cubicBezTo>
                    <a:pt x="751290" y="1252070"/>
                    <a:pt x="804324" y="1170828"/>
                    <a:pt x="861162" y="1091320"/>
                  </a:cubicBezTo>
                  <a:cubicBezTo>
                    <a:pt x="917894" y="1011810"/>
                    <a:pt x="977884" y="933729"/>
                    <a:pt x="1042329" y="858093"/>
                  </a:cubicBezTo>
                  <a:cubicBezTo>
                    <a:pt x="1171765" y="707536"/>
                    <a:pt x="1319348" y="566764"/>
                    <a:pt x="1487799" y="446686"/>
                  </a:cubicBezTo>
                  <a:cubicBezTo>
                    <a:pt x="1571699" y="386340"/>
                    <a:pt x="1661031" y="332010"/>
                    <a:pt x="1754060" y="283388"/>
                  </a:cubicBezTo>
                  <a:cubicBezTo>
                    <a:pt x="1847414" y="235478"/>
                    <a:pt x="1944463" y="193278"/>
                    <a:pt x="2044121" y="157906"/>
                  </a:cubicBezTo>
                  <a:cubicBezTo>
                    <a:pt x="2143778" y="122638"/>
                    <a:pt x="2245936" y="93789"/>
                    <a:pt x="2349287" y="71364"/>
                  </a:cubicBezTo>
                  <a:cubicBezTo>
                    <a:pt x="2452641" y="48939"/>
                    <a:pt x="2556971" y="32935"/>
                    <a:pt x="2661411" y="21213"/>
                  </a:cubicBezTo>
                  <a:cubicBezTo>
                    <a:pt x="2713576" y="14994"/>
                    <a:pt x="2765850" y="11222"/>
                    <a:pt x="2818124" y="7146"/>
                  </a:cubicBezTo>
                  <a:cubicBezTo>
                    <a:pt x="2870290" y="4596"/>
                    <a:pt x="2922672" y="1640"/>
                    <a:pt x="2974728" y="1029"/>
                  </a:cubicBezTo>
                  <a:cubicBezTo>
                    <a:pt x="3000811" y="519"/>
                    <a:pt x="3026568" y="-296"/>
                    <a:pt x="3053738" y="1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6" name="Group 65">
            <a:extLst>
              <a:ext uri="{FF2B5EF4-FFF2-40B4-BE49-F238E27FC236}">
                <a16:creationId xmlns:a16="http://schemas.microsoft.com/office/drawing/2014/main" id="{2786ABD8-AB9F-46F2-A7D9-36F1F733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112326" y="0"/>
            <a:ext cx="4683941" cy="3456291"/>
            <a:chOff x="4345582" y="0"/>
            <a:chExt cx="5069918" cy="3741104"/>
          </a:xfrm>
          <a:solidFill>
            <a:schemeClr val="accent5">
              <a:alpha val="5000"/>
            </a:schemeClr>
          </a:solidFill>
        </p:grpSpPr>
        <p:sp>
          <p:nvSpPr>
            <p:cNvPr id="67" name="Freeform: Shape 66">
              <a:extLst>
                <a:ext uri="{FF2B5EF4-FFF2-40B4-BE49-F238E27FC236}">
                  <a16:creationId xmlns:a16="http://schemas.microsoft.com/office/drawing/2014/main" id="{DB26E49F-E19A-487B-A8A4-A26128CFD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45582" y="1"/>
              <a:ext cx="5069918" cy="3741103"/>
            </a:xfrm>
            <a:custGeom>
              <a:avLst/>
              <a:gdLst>
                <a:gd name="connsiteX0" fmla="*/ 475344 w 5069918"/>
                <a:gd name="connsiteY0" fmla="*/ 0 h 3741103"/>
                <a:gd name="connsiteX1" fmla="*/ 643707 w 5069918"/>
                <a:gd name="connsiteY1" fmla="*/ 0 h 3741103"/>
                <a:gd name="connsiteX2" fmla="*/ 635672 w 5069918"/>
                <a:gd name="connsiteY2" fmla="*/ 7778 h 3741103"/>
                <a:gd name="connsiteX3" fmla="*/ 486638 w 5069918"/>
                <a:gd name="connsiteY3" fmla="*/ 178818 h 3741103"/>
                <a:gd name="connsiteX4" fmla="*/ 353514 w 5069918"/>
                <a:gd name="connsiteY4" fmla="*/ 362293 h 3741103"/>
                <a:gd name="connsiteX5" fmla="*/ 240181 w 5069918"/>
                <a:gd name="connsiteY5" fmla="*/ 558120 h 3741103"/>
                <a:gd name="connsiteX6" fmla="*/ 215073 w 5069918"/>
                <a:gd name="connsiteY6" fmla="*/ 608766 h 3741103"/>
                <a:gd name="connsiteX7" fmla="*/ 202868 w 5069918"/>
                <a:gd name="connsiteY7" fmla="*/ 634294 h 3741103"/>
                <a:gd name="connsiteX8" fmla="*/ 191273 w 5069918"/>
                <a:gd name="connsiteY8" fmla="*/ 660069 h 3741103"/>
                <a:gd name="connsiteX9" fmla="*/ 169129 w 5069918"/>
                <a:gd name="connsiteY9" fmla="*/ 712032 h 3741103"/>
                <a:gd name="connsiteX10" fmla="*/ 148381 w 5069918"/>
                <a:gd name="connsiteY10" fmla="*/ 764571 h 3741103"/>
                <a:gd name="connsiteX11" fmla="*/ 80903 w 5069918"/>
                <a:gd name="connsiteY11" fmla="*/ 979750 h 3741103"/>
                <a:gd name="connsiteX12" fmla="*/ 26154 w 5069918"/>
                <a:gd name="connsiteY12" fmla="*/ 1425590 h 3741103"/>
                <a:gd name="connsiteX13" fmla="*/ 49170 w 5069918"/>
                <a:gd name="connsiteY13" fmla="*/ 1648182 h 3741103"/>
                <a:gd name="connsiteX14" fmla="*/ 119437 w 5069918"/>
                <a:gd name="connsiteY14" fmla="*/ 1861055 h 3741103"/>
                <a:gd name="connsiteX15" fmla="*/ 143672 w 5069918"/>
                <a:gd name="connsiteY15" fmla="*/ 1911947 h 3741103"/>
                <a:gd name="connsiteX16" fmla="*/ 170611 w 5069918"/>
                <a:gd name="connsiteY16" fmla="*/ 1961687 h 3741103"/>
                <a:gd name="connsiteX17" fmla="*/ 230330 w 5069918"/>
                <a:gd name="connsiteY17" fmla="*/ 2058118 h 3741103"/>
                <a:gd name="connsiteX18" fmla="*/ 296237 w 5069918"/>
                <a:gd name="connsiteY18" fmla="*/ 2151255 h 3741103"/>
                <a:gd name="connsiteX19" fmla="*/ 366853 w 5069918"/>
                <a:gd name="connsiteY19" fmla="*/ 2241757 h 3741103"/>
                <a:gd name="connsiteX20" fmla="*/ 513838 w 5069918"/>
                <a:gd name="connsiteY20" fmla="*/ 2420786 h 3741103"/>
                <a:gd name="connsiteX21" fmla="*/ 587330 w 5069918"/>
                <a:gd name="connsiteY21" fmla="*/ 2511534 h 3741103"/>
                <a:gd name="connsiteX22" fmla="*/ 658817 w 5069918"/>
                <a:gd name="connsiteY22" fmla="*/ 2603437 h 3741103"/>
                <a:gd name="connsiteX23" fmla="*/ 730305 w 5069918"/>
                <a:gd name="connsiteY23" fmla="*/ 2692210 h 3741103"/>
                <a:gd name="connsiteX24" fmla="*/ 805018 w 5069918"/>
                <a:gd name="connsiteY24" fmla="*/ 2777936 h 3741103"/>
                <a:gd name="connsiteX25" fmla="*/ 963424 w 5069918"/>
                <a:gd name="connsiteY25" fmla="*/ 2939588 h 3741103"/>
                <a:gd name="connsiteX26" fmla="*/ 1319204 w 5069918"/>
                <a:gd name="connsiteY26" fmla="*/ 3209447 h 3741103"/>
                <a:gd name="connsiteX27" fmla="*/ 1515882 w 5069918"/>
                <a:gd name="connsiteY27" fmla="*/ 3310902 h 3741103"/>
                <a:gd name="connsiteX28" fmla="*/ 1723456 w 5069918"/>
                <a:gd name="connsiteY28" fmla="*/ 3387570 h 3741103"/>
                <a:gd name="connsiteX29" fmla="*/ 1939662 w 5069918"/>
                <a:gd name="connsiteY29" fmla="*/ 3440520 h 3741103"/>
                <a:gd name="connsiteX30" fmla="*/ 2162581 w 5069918"/>
                <a:gd name="connsiteY30" fmla="*/ 3470167 h 3741103"/>
                <a:gd name="connsiteX31" fmla="*/ 2389597 w 5069918"/>
                <a:gd name="connsiteY31" fmla="*/ 3479472 h 3741103"/>
                <a:gd name="connsiteX32" fmla="*/ 2446002 w 5069918"/>
                <a:gd name="connsiteY32" fmla="*/ 3479059 h 3741103"/>
                <a:gd name="connsiteX33" fmla="*/ 2473639 w 5069918"/>
                <a:gd name="connsiteY33" fmla="*/ 3478402 h 3741103"/>
                <a:gd name="connsiteX34" fmla="*/ 2501187 w 5069918"/>
                <a:gd name="connsiteY34" fmla="*/ 3477083 h 3741103"/>
                <a:gd name="connsiteX35" fmla="*/ 2610685 w 5069918"/>
                <a:gd name="connsiteY35" fmla="*/ 3468025 h 3741103"/>
                <a:gd name="connsiteX36" fmla="*/ 3033071 w 5069918"/>
                <a:gd name="connsiteY36" fmla="*/ 3360230 h 3741103"/>
                <a:gd name="connsiteX37" fmla="*/ 3232974 w 5069918"/>
                <a:gd name="connsiteY37" fmla="*/ 3266681 h 3741103"/>
                <a:gd name="connsiteX38" fmla="*/ 3425990 w 5069918"/>
                <a:gd name="connsiteY38" fmla="*/ 3152873 h 3741103"/>
                <a:gd name="connsiteX39" fmla="*/ 3613601 w 5069918"/>
                <a:gd name="connsiteY39" fmla="*/ 3024078 h 3741103"/>
                <a:gd name="connsiteX40" fmla="*/ 3706185 w 5069918"/>
                <a:gd name="connsiteY40" fmla="*/ 2955893 h 3741103"/>
                <a:gd name="connsiteX41" fmla="*/ 3799729 w 5069918"/>
                <a:gd name="connsiteY41" fmla="*/ 2885155 h 3741103"/>
                <a:gd name="connsiteX42" fmla="*/ 4175561 w 5069918"/>
                <a:gd name="connsiteY42" fmla="*/ 2606072 h 3741103"/>
                <a:gd name="connsiteX43" fmla="*/ 4517132 w 5069918"/>
                <a:gd name="connsiteY43" fmla="*/ 2312331 h 3741103"/>
                <a:gd name="connsiteX44" fmla="*/ 4659758 w 5069918"/>
                <a:gd name="connsiteY44" fmla="*/ 2148703 h 3741103"/>
                <a:gd name="connsiteX45" fmla="*/ 4773178 w 5069918"/>
                <a:gd name="connsiteY45" fmla="*/ 1969674 h 3741103"/>
                <a:gd name="connsiteX46" fmla="*/ 4892092 w 5069918"/>
                <a:gd name="connsiteY46" fmla="*/ 1567562 h 3741103"/>
                <a:gd name="connsiteX47" fmla="*/ 4898804 w 5069918"/>
                <a:gd name="connsiteY47" fmla="*/ 1460754 h 3741103"/>
                <a:gd name="connsiteX48" fmla="*/ 4899153 w 5069918"/>
                <a:gd name="connsiteY48" fmla="*/ 1406239 h 3741103"/>
                <a:gd name="connsiteX49" fmla="*/ 4898456 w 5069918"/>
                <a:gd name="connsiteY49" fmla="*/ 1350735 h 3741103"/>
                <a:gd name="connsiteX50" fmla="*/ 4886774 w 5069918"/>
                <a:gd name="connsiteY50" fmla="*/ 1128886 h 3741103"/>
                <a:gd name="connsiteX51" fmla="*/ 4815896 w 5069918"/>
                <a:gd name="connsiteY51" fmla="*/ 689221 h 3741103"/>
                <a:gd name="connsiteX52" fmla="*/ 4673183 w 5069918"/>
                <a:gd name="connsiteY52" fmla="*/ 264874 h 3741103"/>
                <a:gd name="connsiteX53" fmla="*/ 4625496 w 5069918"/>
                <a:gd name="connsiteY53" fmla="*/ 162925 h 3741103"/>
                <a:gd name="connsiteX54" fmla="*/ 4572490 w 5069918"/>
                <a:gd name="connsiteY54" fmla="*/ 63364 h 3741103"/>
                <a:gd name="connsiteX55" fmla="*/ 4532299 w 5069918"/>
                <a:gd name="connsiteY55" fmla="*/ 0 h 3741103"/>
                <a:gd name="connsiteX56" fmla="*/ 4626680 w 5069918"/>
                <a:gd name="connsiteY56" fmla="*/ 0 h 3741103"/>
                <a:gd name="connsiteX57" fmla="*/ 4643978 w 5069918"/>
                <a:gd name="connsiteY57" fmla="*/ 26636 h 3741103"/>
                <a:gd name="connsiteX58" fmla="*/ 4700644 w 5069918"/>
                <a:gd name="connsiteY58" fmla="*/ 128338 h 3741103"/>
                <a:gd name="connsiteX59" fmla="*/ 4753214 w 5069918"/>
                <a:gd name="connsiteY59" fmla="*/ 232016 h 3741103"/>
                <a:gd name="connsiteX60" fmla="*/ 4921297 w 5069918"/>
                <a:gd name="connsiteY60" fmla="*/ 663363 h 3741103"/>
                <a:gd name="connsiteX61" fmla="*/ 5027482 w 5069918"/>
                <a:gd name="connsiteY61" fmla="*/ 1112991 h 3741103"/>
                <a:gd name="connsiteX62" fmla="*/ 5058082 w 5069918"/>
                <a:gd name="connsiteY62" fmla="*/ 1342088 h 3741103"/>
                <a:gd name="connsiteX63" fmla="*/ 5063486 w 5069918"/>
                <a:gd name="connsiteY63" fmla="*/ 1399651 h 3741103"/>
                <a:gd name="connsiteX64" fmla="*/ 5067846 w 5069918"/>
                <a:gd name="connsiteY64" fmla="*/ 1458284 h 3741103"/>
                <a:gd name="connsiteX65" fmla="*/ 5069414 w 5069918"/>
                <a:gd name="connsiteY65" fmla="*/ 1577772 h 3741103"/>
                <a:gd name="connsiteX66" fmla="*/ 5040732 w 5069918"/>
                <a:gd name="connsiteY66" fmla="*/ 1817822 h 3741103"/>
                <a:gd name="connsiteX67" fmla="*/ 4964102 w 5069918"/>
                <a:gd name="connsiteY67" fmla="*/ 2050871 h 3741103"/>
                <a:gd name="connsiteX68" fmla="*/ 4689486 w 5069918"/>
                <a:gd name="connsiteY68" fmla="*/ 2458008 h 3741103"/>
                <a:gd name="connsiteX69" fmla="*/ 4333792 w 5069918"/>
                <a:gd name="connsiteY69" fmla="*/ 2784606 h 3741103"/>
                <a:gd name="connsiteX70" fmla="*/ 3965197 w 5069918"/>
                <a:gd name="connsiteY70" fmla="*/ 3076041 h 3741103"/>
                <a:gd name="connsiteX71" fmla="*/ 3873745 w 5069918"/>
                <a:gd name="connsiteY71" fmla="*/ 3149167 h 3741103"/>
                <a:gd name="connsiteX72" fmla="*/ 3779416 w 5069918"/>
                <a:gd name="connsiteY72" fmla="*/ 3222705 h 3741103"/>
                <a:gd name="connsiteX73" fmla="*/ 3582739 w 5069918"/>
                <a:gd name="connsiteY73" fmla="*/ 3364594 h 3741103"/>
                <a:gd name="connsiteX74" fmla="*/ 3371851 w 5069918"/>
                <a:gd name="connsiteY74" fmla="*/ 3494377 h 3741103"/>
                <a:gd name="connsiteX75" fmla="*/ 3143615 w 5069918"/>
                <a:gd name="connsiteY75" fmla="*/ 3603819 h 3741103"/>
                <a:gd name="connsiteX76" fmla="*/ 2643552 w 5069918"/>
                <a:gd name="connsiteY76" fmla="*/ 3730555 h 3741103"/>
                <a:gd name="connsiteX77" fmla="*/ 2514264 w 5069918"/>
                <a:gd name="connsiteY77" fmla="*/ 3739696 h 3741103"/>
                <a:gd name="connsiteX78" fmla="*/ 2481920 w 5069918"/>
                <a:gd name="connsiteY78" fmla="*/ 3740849 h 3741103"/>
                <a:gd name="connsiteX79" fmla="*/ 2449664 w 5069918"/>
                <a:gd name="connsiteY79" fmla="*/ 3741014 h 3741103"/>
                <a:gd name="connsiteX80" fmla="*/ 2386284 w 5069918"/>
                <a:gd name="connsiteY80" fmla="*/ 3740273 h 3741103"/>
                <a:gd name="connsiteX81" fmla="*/ 2260658 w 5069918"/>
                <a:gd name="connsiteY81" fmla="*/ 3735331 h 3741103"/>
                <a:gd name="connsiteX82" fmla="*/ 2134945 w 5069918"/>
                <a:gd name="connsiteY82" fmla="*/ 3723967 h 3741103"/>
                <a:gd name="connsiteX83" fmla="*/ 1884564 w 5069918"/>
                <a:gd name="connsiteY83" fmla="*/ 3683451 h 3741103"/>
                <a:gd name="connsiteX84" fmla="*/ 1639764 w 5069918"/>
                <a:gd name="connsiteY84" fmla="*/ 3613537 h 3741103"/>
                <a:gd name="connsiteX85" fmla="*/ 1407081 w 5069918"/>
                <a:gd name="connsiteY85" fmla="*/ 3512164 h 3741103"/>
                <a:gd name="connsiteX86" fmla="*/ 1193491 w 5069918"/>
                <a:gd name="connsiteY86" fmla="*/ 3380240 h 3741103"/>
                <a:gd name="connsiteX87" fmla="*/ 836141 w 5069918"/>
                <a:gd name="connsiteY87" fmla="*/ 3047878 h 3741103"/>
                <a:gd name="connsiteX88" fmla="*/ 690812 w 5069918"/>
                <a:gd name="connsiteY88" fmla="*/ 2859461 h 3741103"/>
                <a:gd name="connsiteX89" fmla="*/ 562397 w 5069918"/>
                <a:gd name="connsiteY89" fmla="*/ 2662976 h 3741103"/>
                <a:gd name="connsiteX90" fmla="*/ 502504 w 5069918"/>
                <a:gd name="connsiteY90" fmla="*/ 2565474 h 3741103"/>
                <a:gd name="connsiteX91" fmla="*/ 440258 w 5069918"/>
                <a:gd name="connsiteY91" fmla="*/ 2469619 h 3741103"/>
                <a:gd name="connsiteX92" fmla="*/ 310360 w 5069918"/>
                <a:gd name="connsiteY92" fmla="*/ 2278732 h 3741103"/>
                <a:gd name="connsiteX93" fmla="*/ 246806 w 5069918"/>
                <a:gd name="connsiteY93" fmla="*/ 2181642 h 3741103"/>
                <a:gd name="connsiteX94" fmla="*/ 186303 w 5069918"/>
                <a:gd name="connsiteY94" fmla="*/ 2082411 h 3741103"/>
                <a:gd name="connsiteX95" fmla="*/ 84390 w 5069918"/>
                <a:gd name="connsiteY95" fmla="*/ 1874231 h 3741103"/>
                <a:gd name="connsiteX96" fmla="*/ 20139 w 5069918"/>
                <a:gd name="connsiteY96" fmla="*/ 1653288 h 3741103"/>
                <a:gd name="connsiteX97" fmla="*/ 0 w 5069918"/>
                <a:gd name="connsiteY97" fmla="*/ 1425590 h 3741103"/>
                <a:gd name="connsiteX98" fmla="*/ 179939 w 5069918"/>
                <a:gd name="connsiteY98" fmla="*/ 533498 h 3741103"/>
                <a:gd name="connsiteX99" fmla="*/ 276709 w 5069918"/>
                <a:gd name="connsiteY99" fmla="*/ 322519 h 3741103"/>
                <a:gd name="connsiteX100" fmla="*/ 392571 w 5069918"/>
                <a:gd name="connsiteY100" fmla="*/ 119280 h 3741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069918" h="3741103">
                  <a:moveTo>
                    <a:pt x="475344" y="0"/>
                  </a:moveTo>
                  <a:lnTo>
                    <a:pt x="643707" y="0"/>
                  </a:lnTo>
                  <a:lnTo>
                    <a:pt x="635672" y="7778"/>
                  </a:lnTo>
                  <a:cubicBezTo>
                    <a:pt x="583538" y="62643"/>
                    <a:pt x="533759" y="119691"/>
                    <a:pt x="486638" y="178818"/>
                  </a:cubicBezTo>
                  <a:cubicBezTo>
                    <a:pt x="439560" y="237945"/>
                    <a:pt x="395012" y="299131"/>
                    <a:pt x="353514" y="362293"/>
                  </a:cubicBezTo>
                  <a:cubicBezTo>
                    <a:pt x="312714" y="425784"/>
                    <a:pt x="274180" y="490841"/>
                    <a:pt x="240181" y="558120"/>
                  </a:cubicBezTo>
                  <a:cubicBezTo>
                    <a:pt x="231376" y="574838"/>
                    <a:pt x="223180" y="591801"/>
                    <a:pt x="215073" y="608766"/>
                  </a:cubicBezTo>
                  <a:lnTo>
                    <a:pt x="202868" y="634294"/>
                  </a:lnTo>
                  <a:lnTo>
                    <a:pt x="191273" y="660069"/>
                  </a:lnTo>
                  <a:cubicBezTo>
                    <a:pt x="183688" y="677280"/>
                    <a:pt x="176016" y="694491"/>
                    <a:pt x="169129" y="712032"/>
                  </a:cubicBezTo>
                  <a:cubicBezTo>
                    <a:pt x="162242" y="729572"/>
                    <a:pt x="154658" y="746866"/>
                    <a:pt x="148381" y="764571"/>
                  </a:cubicBezTo>
                  <a:cubicBezTo>
                    <a:pt x="121529" y="834897"/>
                    <a:pt x="98775" y="906706"/>
                    <a:pt x="80903" y="979750"/>
                  </a:cubicBezTo>
                  <a:cubicBezTo>
                    <a:pt x="44636" y="1125509"/>
                    <a:pt x="26067" y="1275550"/>
                    <a:pt x="26154" y="1425590"/>
                  </a:cubicBezTo>
                  <a:cubicBezTo>
                    <a:pt x="26590" y="1500365"/>
                    <a:pt x="34001" y="1574973"/>
                    <a:pt x="49170" y="1648182"/>
                  </a:cubicBezTo>
                  <a:cubicBezTo>
                    <a:pt x="65124" y="1721226"/>
                    <a:pt x="88226" y="1792705"/>
                    <a:pt x="119437" y="1861055"/>
                  </a:cubicBezTo>
                  <a:cubicBezTo>
                    <a:pt x="126847" y="1878267"/>
                    <a:pt x="135478" y="1895066"/>
                    <a:pt x="143672" y="1911947"/>
                  </a:cubicBezTo>
                  <a:cubicBezTo>
                    <a:pt x="152565" y="1928582"/>
                    <a:pt x="161021" y="1945381"/>
                    <a:pt x="170611" y="1961687"/>
                  </a:cubicBezTo>
                  <a:cubicBezTo>
                    <a:pt x="188919" y="1994626"/>
                    <a:pt x="209319" y="2026578"/>
                    <a:pt x="230330" y="2058118"/>
                  </a:cubicBezTo>
                  <a:cubicBezTo>
                    <a:pt x="251253" y="2089740"/>
                    <a:pt x="273658" y="2120539"/>
                    <a:pt x="296237" y="2151255"/>
                  </a:cubicBezTo>
                  <a:cubicBezTo>
                    <a:pt x="319165" y="2181725"/>
                    <a:pt x="342966" y="2211782"/>
                    <a:pt x="366853" y="2241757"/>
                  </a:cubicBezTo>
                  <a:cubicBezTo>
                    <a:pt x="414714" y="2301791"/>
                    <a:pt x="464756" y="2360588"/>
                    <a:pt x="513838" y="2420786"/>
                  </a:cubicBezTo>
                  <a:cubicBezTo>
                    <a:pt x="538509" y="2450761"/>
                    <a:pt x="563094" y="2480983"/>
                    <a:pt x="587330" y="2511534"/>
                  </a:cubicBezTo>
                  <a:cubicBezTo>
                    <a:pt x="611479" y="2541839"/>
                    <a:pt x="635453" y="2574038"/>
                    <a:pt x="658817" y="2603437"/>
                  </a:cubicBezTo>
                  <a:cubicBezTo>
                    <a:pt x="682008" y="2633577"/>
                    <a:pt x="706330" y="2662811"/>
                    <a:pt x="730305" y="2692210"/>
                  </a:cubicBezTo>
                  <a:cubicBezTo>
                    <a:pt x="754977" y="2721115"/>
                    <a:pt x="779474" y="2750019"/>
                    <a:pt x="805018" y="2777936"/>
                  </a:cubicBezTo>
                  <a:cubicBezTo>
                    <a:pt x="855757" y="2834098"/>
                    <a:pt x="908500" y="2888202"/>
                    <a:pt x="963424" y="2939588"/>
                  </a:cubicBezTo>
                  <a:cubicBezTo>
                    <a:pt x="1073444" y="3042113"/>
                    <a:pt x="1192183" y="3133604"/>
                    <a:pt x="1319204" y="3209447"/>
                  </a:cubicBezTo>
                  <a:cubicBezTo>
                    <a:pt x="1382846" y="3247164"/>
                    <a:pt x="1448143" y="3281751"/>
                    <a:pt x="1515882" y="3310902"/>
                  </a:cubicBezTo>
                  <a:cubicBezTo>
                    <a:pt x="1583184" y="3340877"/>
                    <a:pt x="1652666" y="3366159"/>
                    <a:pt x="1723456" y="3387570"/>
                  </a:cubicBezTo>
                  <a:cubicBezTo>
                    <a:pt x="1794246" y="3409063"/>
                    <a:pt x="1866431" y="3426439"/>
                    <a:pt x="1939662" y="3440520"/>
                  </a:cubicBezTo>
                  <a:cubicBezTo>
                    <a:pt x="2012981" y="3454355"/>
                    <a:pt x="2087519" y="3463825"/>
                    <a:pt x="2162581" y="3470167"/>
                  </a:cubicBezTo>
                  <a:cubicBezTo>
                    <a:pt x="2237643" y="3476589"/>
                    <a:pt x="2313489" y="3479390"/>
                    <a:pt x="2389597" y="3479472"/>
                  </a:cubicBezTo>
                  <a:cubicBezTo>
                    <a:pt x="2408602" y="3479472"/>
                    <a:pt x="2427869" y="3479801"/>
                    <a:pt x="2446002" y="3479059"/>
                  </a:cubicBezTo>
                  <a:lnTo>
                    <a:pt x="2473639" y="3478402"/>
                  </a:lnTo>
                  <a:lnTo>
                    <a:pt x="2501187" y="3477083"/>
                  </a:lnTo>
                  <a:cubicBezTo>
                    <a:pt x="2537890" y="3475519"/>
                    <a:pt x="2574418" y="3472060"/>
                    <a:pt x="2610685" y="3468025"/>
                  </a:cubicBezTo>
                  <a:cubicBezTo>
                    <a:pt x="2755926" y="3451226"/>
                    <a:pt x="2897244" y="3414415"/>
                    <a:pt x="3033071" y="3360230"/>
                  </a:cubicBezTo>
                  <a:cubicBezTo>
                    <a:pt x="3101158" y="3333383"/>
                    <a:pt x="3167589" y="3301514"/>
                    <a:pt x="3232974" y="3266681"/>
                  </a:cubicBezTo>
                  <a:cubicBezTo>
                    <a:pt x="3298446" y="3232011"/>
                    <a:pt x="3362697" y="3193554"/>
                    <a:pt x="3425990" y="3152873"/>
                  </a:cubicBezTo>
                  <a:cubicBezTo>
                    <a:pt x="3489282" y="3112110"/>
                    <a:pt x="3551529" y="3068712"/>
                    <a:pt x="3613601" y="3024078"/>
                  </a:cubicBezTo>
                  <a:cubicBezTo>
                    <a:pt x="3644549" y="3001762"/>
                    <a:pt x="3675411" y="2978868"/>
                    <a:pt x="3706185" y="2955893"/>
                  </a:cubicBezTo>
                  <a:lnTo>
                    <a:pt x="3799729" y="2885155"/>
                  </a:lnTo>
                  <a:cubicBezTo>
                    <a:pt x="3926402" y="2790205"/>
                    <a:pt x="4053597" y="2699374"/>
                    <a:pt x="4175561" y="2606072"/>
                  </a:cubicBezTo>
                  <a:cubicBezTo>
                    <a:pt x="4297526" y="2512852"/>
                    <a:pt x="4414084" y="2416833"/>
                    <a:pt x="4517132" y="2312331"/>
                  </a:cubicBezTo>
                  <a:cubicBezTo>
                    <a:pt x="4568480" y="2259956"/>
                    <a:pt x="4616604" y="2205689"/>
                    <a:pt x="4659758" y="2148703"/>
                  </a:cubicBezTo>
                  <a:cubicBezTo>
                    <a:pt x="4702650" y="2091634"/>
                    <a:pt x="4741184" y="2032096"/>
                    <a:pt x="4773178" y="1969674"/>
                  </a:cubicBezTo>
                  <a:cubicBezTo>
                    <a:pt x="4837865" y="1845080"/>
                    <a:pt x="4877446" y="1709038"/>
                    <a:pt x="4892092" y="1567562"/>
                  </a:cubicBezTo>
                  <a:cubicBezTo>
                    <a:pt x="4895666" y="1532233"/>
                    <a:pt x="4897845" y="1496576"/>
                    <a:pt x="4898804" y="1460754"/>
                  </a:cubicBezTo>
                  <a:cubicBezTo>
                    <a:pt x="4899066" y="1442884"/>
                    <a:pt x="4899414" y="1425015"/>
                    <a:pt x="4899153" y="1406239"/>
                  </a:cubicBezTo>
                  <a:cubicBezTo>
                    <a:pt x="4898979" y="1387711"/>
                    <a:pt x="4899066" y="1369263"/>
                    <a:pt x="4898456" y="1350735"/>
                  </a:cubicBezTo>
                  <a:cubicBezTo>
                    <a:pt x="4896974" y="1276703"/>
                    <a:pt x="4893226" y="1202753"/>
                    <a:pt x="4886774" y="1128886"/>
                  </a:cubicBezTo>
                  <a:cubicBezTo>
                    <a:pt x="4873610" y="981232"/>
                    <a:pt x="4851030" y="833991"/>
                    <a:pt x="4815896" y="689221"/>
                  </a:cubicBezTo>
                  <a:cubicBezTo>
                    <a:pt x="4780676" y="544533"/>
                    <a:pt x="4733860" y="402068"/>
                    <a:pt x="4673183" y="264874"/>
                  </a:cubicBezTo>
                  <a:cubicBezTo>
                    <a:pt x="4658101" y="230533"/>
                    <a:pt x="4642147" y="196605"/>
                    <a:pt x="4625496" y="162925"/>
                  </a:cubicBezTo>
                  <a:cubicBezTo>
                    <a:pt x="4608583" y="129326"/>
                    <a:pt x="4590885" y="96222"/>
                    <a:pt x="4572490" y="63364"/>
                  </a:cubicBezTo>
                  <a:lnTo>
                    <a:pt x="4532299" y="0"/>
                  </a:lnTo>
                  <a:lnTo>
                    <a:pt x="4626680" y="0"/>
                  </a:lnTo>
                  <a:lnTo>
                    <a:pt x="4643978" y="26636"/>
                  </a:lnTo>
                  <a:cubicBezTo>
                    <a:pt x="4663594" y="60152"/>
                    <a:pt x="4682598" y="94080"/>
                    <a:pt x="4700644" y="128338"/>
                  </a:cubicBezTo>
                  <a:cubicBezTo>
                    <a:pt x="4718866" y="162595"/>
                    <a:pt x="4736476" y="197100"/>
                    <a:pt x="4753214" y="232016"/>
                  </a:cubicBezTo>
                  <a:cubicBezTo>
                    <a:pt x="4820082" y="371681"/>
                    <a:pt x="4875964" y="515957"/>
                    <a:pt x="4921297" y="663363"/>
                  </a:cubicBezTo>
                  <a:cubicBezTo>
                    <a:pt x="4966630" y="810687"/>
                    <a:pt x="5002460" y="960975"/>
                    <a:pt x="5027482" y="1112991"/>
                  </a:cubicBezTo>
                  <a:cubicBezTo>
                    <a:pt x="5040123" y="1189000"/>
                    <a:pt x="5050323" y="1265421"/>
                    <a:pt x="5058082" y="1342088"/>
                  </a:cubicBezTo>
                  <a:cubicBezTo>
                    <a:pt x="5060261" y="1361276"/>
                    <a:pt x="5061743" y="1380464"/>
                    <a:pt x="5063486" y="1399651"/>
                  </a:cubicBezTo>
                  <a:cubicBezTo>
                    <a:pt x="5065318" y="1418591"/>
                    <a:pt x="5066625" y="1438437"/>
                    <a:pt x="5067846" y="1458284"/>
                  </a:cubicBezTo>
                  <a:cubicBezTo>
                    <a:pt x="5069851" y="1497894"/>
                    <a:pt x="5070461" y="1537751"/>
                    <a:pt x="5069414" y="1577772"/>
                  </a:cubicBezTo>
                  <a:cubicBezTo>
                    <a:pt x="5067060" y="1657734"/>
                    <a:pt x="5057820" y="1738272"/>
                    <a:pt x="5040732" y="1817822"/>
                  </a:cubicBezTo>
                  <a:cubicBezTo>
                    <a:pt x="5023123" y="1897289"/>
                    <a:pt x="4997578" y="1975686"/>
                    <a:pt x="4964102" y="2050871"/>
                  </a:cubicBezTo>
                  <a:cubicBezTo>
                    <a:pt x="4897409" y="2201736"/>
                    <a:pt x="4799942" y="2338271"/>
                    <a:pt x="4689486" y="2458008"/>
                  </a:cubicBezTo>
                  <a:cubicBezTo>
                    <a:pt x="4579116" y="2578485"/>
                    <a:pt x="4456716" y="2684139"/>
                    <a:pt x="4333792" y="2784606"/>
                  </a:cubicBezTo>
                  <a:cubicBezTo>
                    <a:pt x="4210520" y="2884908"/>
                    <a:pt x="4085853" y="2979775"/>
                    <a:pt x="3965197" y="3076041"/>
                  </a:cubicBezTo>
                  <a:lnTo>
                    <a:pt x="3873745" y="3149167"/>
                  </a:lnTo>
                  <a:cubicBezTo>
                    <a:pt x="3842621" y="3173790"/>
                    <a:pt x="3811325" y="3198413"/>
                    <a:pt x="3779416" y="3222705"/>
                  </a:cubicBezTo>
                  <a:cubicBezTo>
                    <a:pt x="3715863" y="3271374"/>
                    <a:pt x="3650652" y="3319055"/>
                    <a:pt x="3582739" y="3364594"/>
                  </a:cubicBezTo>
                  <a:cubicBezTo>
                    <a:pt x="3514913" y="3410051"/>
                    <a:pt x="3445170" y="3454190"/>
                    <a:pt x="3371851" y="3494377"/>
                  </a:cubicBezTo>
                  <a:cubicBezTo>
                    <a:pt x="3298533" y="3534481"/>
                    <a:pt x="3222687" y="3571703"/>
                    <a:pt x="3143615" y="3603819"/>
                  </a:cubicBezTo>
                  <a:cubicBezTo>
                    <a:pt x="2985994" y="3668876"/>
                    <a:pt x="2815732" y="3712356"/>
                    <a:pt x="2643552" y="3730555"/>
                  </a:cubicBezTo>
                  <a:cubicBezTo>
                    <a:pt x="2600484" y="3734838"/>
                    <a:pt x="2557331" y="3738297"/>
                    <a:pt x="2514264" y="3739696"/>
                  </a:cubicBezTo>
                  <a:lnTo>
                    <a:pt x="2481920" y="3740849"/>
                  </a:lnTo>
                  <a:lnTo>
                    <a:pt x="2449664" y="3741014"/>
                  </a:lnTo>
                  <a:cubicBezTo>
                    <a:pt x="2427869" y="3741343"/>
                    <a:pt x="2407207" y="3740685"/>
                    <a:pt x="2386284" y="3740273"/>
                  </a:cubicBezTo>
                  <a:cubicBezTo>
                    <a:pt x="2344525" y="3739779"/>
                    <a:pt x="2302505" y="3737391"/>
                    <a:pt x="2260658" y="3735331"/>
                  </a:cubicBezTo>
                  <a:cubicBezTo>
                    <a:pt x="2218725" y="3732038"/>
                    <a:pt x="2176791" y="3728991"/>
                    <a:pt x="2134945" y="3723967"/>
                  </a:cubicBezTo>
                  <a:cubicBezTo>
                    <a:pt x="2051165" y="3714497"/>
                    <a:pt x="1967473" y="3701568"/>
                    <a:pt x="1884564" y="3683451"/>
                  </a:cubicBezTo>
                  <a:cubicBezTo>
                    <a:pt x="1801657" y="3665335"/>
                    <a:pt x="1719708" y="3642029"/>
                    <a:pt x="1639764" y="3613537"/>
                  </a:cubicBezTo>
                  <a:cubicBezTo>
                    <a:pt x="1559820" y="3584961"/>
                    <a:pt x="1481969" y="3550869"/>
                    <a:pt x="1407081" y="3512164"/>
                  </a:cubicBezTo>
                  <a:cubicBezTo>
                    <a:pt x="1332455" y="3472884"/>
                    <a:pt x="1260794" y="3428992"/>
                    <a:pt x="1193491" y="3380240"/>
                  </a:cubicBezTo>
                  <a:cubicBezTo>
                    <a:pt x="1058362" y="3283233"/>
                    <a:pt x="939973" y="3169508"/>
                    <a:pt x="836141" y="3047878"/>
                  </a:cubicBezTo>
                  <a:cubicBezTo>
                    <a:pt x="784444" y="2986774"/>
                    <a:pt x="736321" y="2923695"/>
                    <a:pt x="690812" y="2859461"/>
                  </a:cubicBezTo>
                  <a:cubicBezTo>
                    <a:pt x="645217" y="2795229"/>
                    <a:pt x="602674" y="2729596"/>
                    <a:pt x="562397" y="2662976"/>
                  </a:cubicBezTo>
                  <a:cubicBezTo>
                    <a:pt x="541823" y="2629295"/>
                    <a:pt x="522992" y="2597755"/>
                    <a:pt x="502504" y="2565474"/>
                  </a:cubicBezTo>
                  <a:cubicBezTo>
                    <a:pt x="482192" y="2533440"/>
                    <a:pt x="461530" y="2501406"/>
                    <a:pt x="440258" y="2469619"/>
                  </a:cubicBezTo>
                  <a:lnTo>
                    <a:pt x="310360" y="2278732"/>
                  </a:lnTo>
                  <a:cubicBezTo>
                    <a:pt x="288826" y="2246616"/>
                    <a:pt x="267555" y="2214335"/>
                    <a:pt x="246806" y="2181642"/>
                  </a:cubicBezTo>
                  <a:cubicBezTo>
                    <a:pt x="226057" y="2148949"/>
                    <a:pt x="205483" y="2116174"/>
                    <a:pt x="186303" y="2082411"/>
                  </a:cubicBezTo>
                  <a:cubicBezTo>
                    <a:pt x="147857" y="2015213"/>
                    <a:pt x="112550" y="1946041"/>
                    <a:pt x="84390" y="1874231"/>
                  </a:cubicBezTo>
                  <a:cubicBezTo>
                    <a:pt x="55708" y="1802669"/>
                    <a:pt x="34436" y="1728473"/>
                    <a:pt x="20139" y="1653288"/>
                  </a:cubicBezTo>
                  <a:cubicBezTo>
                    <a:pt x="6452" y="1578103"/>
                    <a:pt x="0" y="1501764"/>
                    <a:pt x="0" y="1425590"/>
                  </a:cubicBezTo>
                  <a:cubicBezTo>
                    <a:pt x="1133" y="1121885"/>
                    <a:pt x="63293" y="819004"/>
                    <a:pt x="179939" y="533498"/>
                  </a:cubicBezTo>
                  <a:cubicBezTo>
                    <a:pt x="209232" y="462183"/>
                    <a:pt x="240965" y="391527"/>
                    <a:pt x="276709" y="322519"/>
                  </a:cubicBezTo>
                  <a:cubicBezTo>
                    <a:pt x="311930" y="253262"/>
                    <a:pt x="350725" y="185489"/>
                    <a:pt x="392571" y="11928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58E67742-7BE5-458C-BC8D-9EE8557636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2838" y="1"/>
              <a:ext cx="4960548" cy="3526297"/>
            </a:xfrm>
            <a:custGeom>
              <a:avLst/>
              <a:gdLst>
                <a:gd name="connsiteX0" fmla="*/ 542883 w 4960548"/>
                <a:gd name="connsiteY0" fmla="*/ 0 h 3526297"/>
                <a:gd name="connsiteX1" fmla="*/ 826658 w 4960548"/>
                <a:gd name="connsiteY1" fmla="*/ 0 h 3526297"/>
                <a:gd name="connsiteX2" fmla="*/ 730698 w 4960548"/>
                <a:gd name="connsiteY2" fmla="*/ 89329 h 3526297"/>
                <a:gd name="connsiteX3" fmla="*/ 590295 w 4960548"/>
                <a:gd name="connsiteY3" fmla="*/ 244485 h 3526297"/>
                <a:gd name="connsiteX4" fmla="*/ 357524 w 4960548"/>
                <a:gd name="connsiteY4" fmla="*/ 587307 h 3526297"/>
                <a:gd name="connsiteX5" fmla="*/ 199554 w 4960548"/>
                <a:gd name="connsiteY5" fmla="*/ 966280 h 3526297"/>
                <a:gd name="connsiteX6" fmla="*/ 142104 w 4960548"/>
                <a:gd name="connsiteY6" fmla="*/ 1370286 h 3526297"/>
                <a:gd name="connsiteX7" fmla="*/ 166339 w 4960548"/>
                <a:gd name="connsiteY7" fmla="*/ 1568090 h 3526297"/>
                <a:gd name="connsiteX8" fmla="*/ 237914 w 4960548"/>
                <a:gd name="connsiteY8" fmla="*/ 1753129 h 3526297"/>
                <a:gd name="connsiteX9" fmla="*/ 287868 w 4960548"/>
                <a:gd name="connsiteY9" fmla="*/ 1840255 h 3526297"/>
                <a:gd name="connsiteX10" fmla="*/ 345232 w 4960548"/>
                <a:gd name="connsiteY10" fmla="*/ 1924581 h 3526297"/>
                <a:gd name="connsiteX11" fmla="*/ 477745 w 4960548"/>
                <a:gd name="connsiteY11" fmla="*/ 2087551 h 3526297"/>
                <a:gd name="connsiteX12" fmla="*/ 621156 w 4960548"/>
                <a:gd name="connsiteY12" fmla="*/ 2251756 h 3526297"/>
                <a:gd name="connsiteX13" fmla="*/ 692469 w 4960548"/>
                <a:gd name="connsiteY13" fmla="*/ 2337482 h 3526297"/>
                <a:gd name="connsiteX14" fmla="*/ 726731 w 4960548"/>
                <a:gd name="connsiteY14" fmla="*/ 2379562 h 3526297"/>
                <a:gd name="connsiteX15" fmla="*/ 760295 w 4960548"/>
                <a:gd name="connsiteY15" fmla="*/ 2419831 h 3526297"/>
                <a:gd name="connsiteX16" fmla="*/ 1048685 w 4960548"/>
                <a:gd name="connsiteY16" fmla="*/ 2717443 h 3526297"/>
                <a:gd name="connsiteX17" fmla="*/ 1202035 w 4960548"/>
                <a:gd name="connsiteY17" fmla="*/ 2851344 h 3526297"/>
                <a:gd name="connsiteX18" fmla="*/ 1362620 w 4960548"/>
                <a:gd name="connsiteY18" fmla="*/ 2974785 h 3526297"/>
                <a:gd name="connsiteX19" fmla="*/ 1721364 w 4960548"/>
                <a:gd name="connsiteY19" fmla="*/ 3170036 h 3526297"/>
                <a:gd name="connsiteX20" fmla="*/ 1922052 w 4960548"/>
                <a:gd name="connsiteY20" fmla="*/ 3225210 h 3526297"/>
                <a:gd name="connsiteX21" fmla="*/ 1973488 w 4960548"/>
                <a:gd name="connsiteY21" fmla="*/ 3234928 h 3526297"/>
                <a:gd name="connsiteX22" fmla="*/ 2025360 w 4960548"/>
                <a:gd name="connsiteY22" fmla="*/ 3243080 h 3526297"/>
                <a:gd name="connsiteX23" fmla="*/ 2130063 w 4960548"/>
                <a:gd name="connsiteY23" fmla="*/ 3254774 h 3526297"/>
                <a:gd name="connsiteX24" fmla="*/ 2182719 w 4960548"/>
                <a:gd name="connsiteY24" fmla="*/ 3258562 h 3526297"/>
                <a:gd name="connsiteX25" fmla="*/ 2235551 w 4960548"/>
                <a:gd name="connsiteY25" fmla="*/ 3261197 h 3526297"/>
                <a:gd name="connsiteX26" fmla="*/ 2288556 w 4960548"/>
                <a:gd name="connsiteY26" fmla="*/ 3262350 h 3526297"/>
                <a:gd name="connsiteX27" fmla="*/ 2341648 w 4960548"/>
                <a:gd name="connsiteY27" fmla="*/ 3262103 h 3526297"/>
                <a:gd name="connsiteX28" fmla="*/ 2368238 w 4960548"/>
                <a:gd name="connsiteY28" fmla="*/ 3261856 h 3526297"/>
                <a:gd name="connsiteX29" fmla="*/ 2393869 w 4960548"/>
                <a:gd name="connsiteY29" fmla="*/ 3260785 h 3526297"/>
                <a:gd name="connsiteX30" fmla="*/ 2419413 w 4960548"/>
                <a:gd name="connsiteY30" fmla="*/ 3259550 h 3526297"/>
                <a:gd name="connsiteX31" fmla="*/ 2444869 w 4960548"/>
                <a:gd name="connsiteY31" fmla="*/ 3257574 h 3526297"/>
                <a:gd name="connsiteX32" fmla="*/ 2545824 w 4960548"/>
                <a:gd name="connsiteY32" fmla="*/ 3245798 h 3526297"/>
                <a:gd name="connsiteX33" fmla="*/ 2930373 w 4960548"/>
                <a:gd name="connsiteY33" fmla="*/ 3126555 h 3526297"/>
                <a:gd name="connsiteX34" fmla="*/ 3285631 w 4960548"/>
                <a:gd name="connsiteY34" fmla="*/ 2917552 h 3526297"/>
                <a:gd name="connsiteX35" fmla="*/ 3371764 w 4960548"/>
                <a:gd name="connsiteY35" fmla="*/ 2856120 h 3526297"/>
                <a:gd name="connsiteX36" fmla="*/ 3457898 w 4960548"/>
                <a:gd name="connsiteY36" fmla="*/ 2792628 h 3526297"/>
                <a:gd name="connsiteX37" fmla="*/ 3632344 w 4960548"/>
                <a:gd name="connsiteY37" fmla="*/ 2660869 h 3526297"/>
                <a:gd name="connsiteX38" fmla="*/ 3990915 w 4960548"/>
                <a:gd name="connsiteY38" fmla="*/ 2405832 h 3526297"/>
                <a:gd name="connsiteX39" fmla="*/ 4324988 w 4960548"/>
                <a:gd name="connsiteY39" fmla="*/ 2152196 h 3526297"/>
                <a:gd name="connsiteX40" fmla="*/ 4592106 w 4960548"/>
                <a:gd name="connsiteY40" fmla="*/ 1861501 h 3526297"/>
                <a:gd name="connsiteX41" fmla="*/ 4683122 w 4960548"/>
                <a:gd name="connsiteY41" fmla="*/ 1692521 h 3526297"/>
                <a:gd name="connsiteX42" fmla="*/ 4738568 w 4960548"/>
                <a:gd name="connsiteY42" fmla="*/ 1507893 h 3526297"/>
                <a:gd name="connsiteX43" fmla="*/ 4753912 w 4960548"/>
                <a:gd name="connsiteY43" fmla="*/ 1411050 h 3526297"/>
                <a:gd name="connsiteX44" fmla="*/ 4756440 w 4960548"/>
                <a:gd name="connsiteY44" fmla="*/ 1386509 h 3526297"/>
                <a:gd name="connsiteX45" fmla="*/ 4758358 w 4960548"/>
                <a:gd name="connsiteY45" fmla="*/ 1361475 h 3526297"/>
                <a:gd name="connsiteX46" fmla="*/ 4761148 w 4960548"/>
                <a:gd name="connsiteY46" fmla="*/ 1309759 h 3526297"/>
                <a:gd name="connsiteX47" fmla="*/ 4756354 w 4960548"/>
                <a:gd name="connsiteY47" fmla="*/ 1102980 h 3526297"/>
                <a:gd name="connsiteX48" fmla="*/ 4725578 w 4960548"/>
                <a:gd name="connsiteY48" fmla="*/ 898753 h 3526297"/>
                <a:gd name="connsiteX49" fmla="*/ 4673358 w 4960548"/>
                <a:gd name="connsiteY49" fmla="*/ 699384 h 3526297"/>
                <a:gd name="connsiteX50" fmla="*/ 4538491 w 4960548"/>
                <a:gd name="connsiteY50" fmla="*/ 312754 h 3526297"/>
                <a:gd name="connsiteX51" fmla="*/ 4446604 w 4960548"/>
                <a:gd name="connsiteY51" fmla="*/ 129196 h 3526297"/>
                <a:gd name="connsiteX52" fmla="*/ 4419840 w 4960548"/>
                <a:gd name="connsiteY52" fmla="*/ 85222 h 3526297"/>
                <a:gd name="connsiteX53" fmla="*/ 4391680 w 4960548"/>
                <a:gd name="connsiteY53" fmla="*/ 42071 h 3526297"/>
                <a:gd name="connsiteX54" fmla="*/ 4361930 w 4960548"/>
                <a:gd name="connsiteY54" fmla="*/ 0 h 3526297"/>
                <a:gd name="connsiteX55" fmla="*/ 4588871 w 4960548"/>
                <a:gd name="connsiteY55" fmla="*/ 0 h 3526297"/>
                <a:gd name="connsiteX56" fmla="*/ 4613640 w 4960548"/>
                <a:gd name="connsiteY56" fmla="*/ 38859 h 3526297"/>
                <a:gd name="connsiteX57" fmla="*/ 4724445 w 4960548"/>
                <a:gd name="connsiteY57" fmla="*/ 234687 h 3526297"/>
                <a:gd name="connsiteX58" fmla="*/ 4876138 w 4960548"/>
                <a:gd name="connsiteY58" fmla="*/ 653022 h 3526297"/>
                <a:gd name="connsiteX59" fmla="*/ 4911707 w 4960548"/>
                <a:gd name="connsiteY59" fmla="*/ 870671 h 3526297"/>
                <a:gd name="connsiteX60" fmla="*/ 4934810 w 4960548"/>
                <a:gd name="connsiteY60" fmla="*/ 1088487 h 3526297"/>
                <a:gd name="connsiteX61" fmla="*/ 4953206 w 4960548"/>
                <a:gd name="connsiteY61" fmla="*/ 1306301 h 3526297"/>
                <a:gd name="connsiteX62" fmla="*/ 4956954 w 4960548"/>
                <a:gd name="connsiteY62" fmla="*/ 1360899 h 3526297"/>
                <a:gd name="connsiteX63" fmla="*/ 4958610 w 4960548"/>
                <a:gd name="connsiteY63" fmla="*/ 1388980 h 3526297"/>
                <a:gd name="connsiteX64" fmla="*/ 4959830 w 4960548"/>
                <a:gd name="connsiteY64" fmla="*/ 1417555 h 3526297"/>
                <a:gd name="connsiteX65" fmla="*/ 4958174 w 4960548"/>
                <a:gd name="connsiteY65" fmla="*/ 1532680 h 3526297"/>
                <a:gd name="connsiteX66" fmla="*/ 4834030 w 4960548"/>
                <a:gd name="connsiteY66" fmla="*/ 1984861 h 3526297"/>
                <a:gd name="connsiteX67" fmla="*/ 4558106 w 4960548"/>
                <a:gd name="connsiteY67" fmla="*/ 2368857 h 3526297"/>
                <a:gd name="connsiteX68" fmla="*/ 4389936 w 4960548"/>
                <a:gd name="connsiteY68" fmla="*/ 2528945 h 3526297"/>
                <a:gd name="connsiteX69" fmla="*/ 4214618 w 4960548"/>
                <a:gd name="connsiteY69" fmla="*/ 2674457 h 3526297"/>
                <a:gd name="connsiteX70" fmla="*/ 3858489 w 4960548"/>
                <a:gd name="connsiteY70" fmla="*/ 2936658 h 3526297"/>
                <a:gd name="connsiteX71" fmla="*/ 3768868 w 4960548"/>
                <a:gd name="connsiteY71" fmla="*/ 3000643 h 3526297"/>
                <a:gd name="connsiteX72" fmla="*/ 3676806 w 4960548"/>
                <a:gd name="connsiteY72" fmla="*/ 3065040 h 3526297"/>
                <a:gd name="connsiteX73" fmla="*/ 3582477 w 4960548"/>
                <a:gd name="connsiteY73" fmla="*/ 3128614 h 3526297"/>
                <a:gd name="connsiteX74" fmla="*/ 3485185 w 4960548"/>
                <a:gd name="connsiteY74" fmla="*/ 3190377 h 3526297"/>
                <a:gd name="connsiteX75" fmla="*/ 3280923 w 4960548"/>
                <a:gd name="connsiteY75" fmla="*/ 3306325 h 3526297"/>
                <a:gd name="connsiteX76" fmla="*/ 3061230 w 4960548"/>
                <a:gd name="connsiteY76" fmla="*/ 3404897 h 3526297"/>
                <a:gd name="connsiteX77" fmla="*/ 2583137 w 4960548"/>
                <a:gd name="connsiteY77" fmla="*/ 3518292 h 3526297"/>
                <a:gd name="connsiteX78" fmla="*/ 2460038 w 4960548"/>
                <a:gd name="connsiteY78" fmla="*/ 3525622 h 3526297"/>
                <a:gd name="connsiteX79" fmla="*/ 2429264 w 4960548"/>
                <a:gd name="connsiteY79" fmla="*/ 3526280 h 3526297"/>
                <a:gd name="connsiteX80" fmla="*/ 2398576 w 4960548"/>
                <a:gd name="connsiteY80" fmla="*/ 3526116 h 3526297"/>
                <a:gd name="connsiteX81" fmla="*/ 2367977 w 4960548"/>
                <a:gd name="connsiteY81" fmla="*/ 3525786 h 3526297"/>
                <a:gd name="connsiteX82" fmla="*/ 2338249 w 4960548"/>
                <a:gd name="connsiteY82" fmla="*/ 3524716 h 3526297"/>
                <a:gd name="connsiteX83" fmla="*/ 2100770 w 4960548"/>
                <a:gd name="connsiteY83" fmla="*/ 3506845 h 3526297"/>
                <a:gd name="connsiteX84" fmla="*/ 1864776 w 4960548"/>
                <a:gd name="connsiteY84" fmla="*/ 3467483 h 3526297"/>
                <a:gd name="connsiteX85" fmla="*/ 1632964 w 4960548"/>
                <a:gd name="connsiteY85" fmla="*/ 3405803 h 3526297"/>
                <a:gd name="connsiteX86" fmla="*/ 1189219 w 4960548"/>
                <a:gd name="connsiteY86" fmla="*/ 3220352 h 3526297"/>
                <a:gd name="connsiteX87" fmla="*/ 815305 w 4960548"/>
                <a:gd name="connsiteY87" fmla="*/ 2931634 h 3526297"/>
                <a:gd name="connsiteX88" fmla="*/ 663699 w 4960548"/>
                <a:gd name="connsiteY88" fmla="*/ 2757877 h 3526297"/>
                <a:gd name="connsiteX89" fmla="*/ 531274 w 4960548"/>
                <a:gd name="connsiteY89" fmla="*/ 2573907 h 3526297"/>
                <a:gd name="connsiteX90" fmla="*/ 500325 w 4960548"/>
                <a:gd name="connsiteY90" fmla="*/ 2527051 h 3526297"/>
                <a:gd name="connsiteX91" fmla="*/ 470771 w 4960548"/>
                <a:gd name="connsiteY91" fmla="*/ 2481594 h 3526297"/>
                <a:gd name="connsiteX92" fmla="*/ 412448 w 4960548"/>
                <a:gd name="connsiteY92" fmla="*/ 2393479 h 3526297"/>
                <a:gd name="connsiteX93" fmla="*/ 291616 w 4960548"/>
                <a:gd name="connsiteY93" fmla="*/ 2213464 h 3526297"/>
                <a:gd name="connsiteX94" fmla="*/ 173662 w 4960548"/>
                <a:gd name="connsiteY94" fmla="*/ 2023154 h 3526297"/>
                <a:gd name="connsiteX95" fmla="*/ 120483 w 4960548"/>
                <a:gd name="connsiteY95" fmla="*/ 1922276 h 3526297"/>
                <a:gd name="connsiteX96" fmla="*/ 75324 w 4960548"/>
                <a:gd name="connsiteY96" fmla="*/ 1816703 h 3526297"/>
                <a:gd name="connsiteX97" fmla="*/ 40713 w 4960548"/>
                <a:gd name="connsiteY97" fmla="*/ 1707179 h 3526297"/>
                <a:gd name="connsiteX98" fmla="*/ 27811 w 4960548"/>
                <a:gd name="connsiteY98" fmla="*/ 1651346 h 3526297"/>
                <a:gd name="connsiteX99" fmla="*/ 22144 w 4960548"/>
                <a:gd name="connsiteY99" fmla="*/ 1623346 h 3526297"/>
                <a:gd name="connsiteX100" fmla="*/ 17436 w 4960548"/>
                <a:gd name="connsiteY100" fmla="*/ 1595265 h 3526297"/>
                <a:gd name="connsiteX101" fmla="*/ 0 w 4960548"/>
                <a:gd name="connsiteY101" fmla="*/ 1370286 h 3526297"/>
                <a:gd name="connsiteX102" fmla="*/ 48385 w 4960548"/>
                <a:gd name="connsiteY102" fmla="*/ 931939 h 3526297"/>
                <a:gd name="connsiteX103" fmla="*/ 193801 w 4960548"/>
                <a:gd name="connsiteY103" fmla="*/ 511957 h 3526297"/>
                <a:gd name="connsiteX104" fmla="*/ 431660 w 4960548"/>
                <a:gd name="connsiteY104" fmla="*/ 131379 h 352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60548" h="3526297">
                  <a:moveTo>
                    <a:pt x="542883" y="0"/>
                  </a:moveTo>
                  <a:lnTo>
                    <a:pt x="826658" y="0"/>
                  </a:lnTo>
                  <a:lnTo>
                    <a:pt x="730698" y="89329"/>
                  </a:lnTo>
                  <a:cubicBezTo>
                    <a:pt x="681528" y="139120"/>
                    <a:pt x="634626" y="190876"/>
                    <a:pt x="590295" y="244485"/>
                  </a:cubicBezTo>
                  <a:cubicBezTo>
                    <a:pt x="501458" y="351540"/>
                    <a:pt x="423083" y="466336"/>
                    <a:pt x="357524" y="587307"/>
                  </a:cubicBezTo>
                  <a:cubicBezTo>
                    <a:pt x="291965" y="708196"/>
                    <a:pt x="237391" y="834767"/>
                    <a:pt x="199554" y="966280"/>
                  </a:cubicBezTo>
                  <a:cubicBezTo>
                    <a:pt x="161632" y="1097463"/>
                    <a:pt x="142016" y="1233833"/>
                    <a:pt x="142104" y="1370286"/>
                  </a:cubicBezTo>
                  <a:cubicBezTo>
                    <a:pt x="142888" y="1437319"/>
                    <a:pt x="149862" y="1503858"/>
                    <a:pt x="166339" y="1568090"/>
                  </a:cubicBezTo>
                  <a:cubicBezTo>
                    <a:pt x="182555" y="1632405"/>
                    <a:pt x="207750" y="1693921"/>
                    <a:pt x="237914" y="1753129"/>
                  </a:cubicBezTo>
                  <a:cubicBezTo>
                    <a:pt x="253170" y="1782693"/>
                    <a:pt x="270084" y="1811680"/>
                    <a:pt x="287868" y="1840255"/>
                  </a:cubicBezTo>
                  <a:cubicBezTo>
                    <a:pt x="305914" y="1868748"/>
                    <a:pt x="325181" y="1896830"/>
                    <a:pt x="345232" y="1924581"/>
                  </a:cubicBezTo>
                  <a:cubicBezTo>
                    <a:pt x="385858" y="1979920"/>
                    <a:pt x="431017" y="2033612"/>
                    <a:pt x="477745" y="2087551"/>
                  </a:cubicBezTo>
                  <a:cubicBezTo>
                    <a:pt x="524474" y="2141573"/>
                    <a:pt x="573294" y="2195594"/>
                    <a:pt x="621156" y="2251756"/>
                  </a:cubicBezTo>
                  <a:cubicBezTo>
                    <a:pt x="645130" y="2279755"/>
                    <a:pt x="668843" y="2308412"/>
                    <a:pt x="692469" y="2337482"/>
                  </a:cubicBezTo>
                  <a:lnTo>
                    <a:pt x="726731" y="2379562"/>
                  </a:lnTo>
                  <a:cubicBezTo>
                    <a:pt x="737977" y="2392986"/>
                    <a:pt x="748700" y="2406738"/>
                    <a:pt x="760295" y="2419831"/>
                  </a:cubicBezTo>
                  <a:cubicBezTo>
                    <a:pt x="850788" y="2526392"/>
                    <a:pt x="948952" y="2624470"/>
                    <a:pt x="1048685" y="2717443"/>
                  </a:cubicBezTo>
                  <a:cubicBezTo>
                    <a:pt x="1098814" y="2763724"/>
                    <a:pt x="1149814" y="2808439"/>
                    <a:pt x="1202035" y="2851344"/>
                  </a:cubicBezTo>
                  <a:cubicBezTo>
                    <a:pt x="1254256" y="2894248"/>
                    <a:pt x="1307435" y="2935752"/>
                    <a:pt x="1362620" y="2974785"/>
                  </a:cubicBezTo>
                  <a:cubicBezTo>
                    <a:pt x="1472554" y="3053017"/>
                    <a:pt x="1591118" y="3122932"/>
                    <a:pt x="1721364" y="3170036"/>
                  </a:cubicBezTo>
                  <a:cubicBezTo>
                    <a:pt x="1786314" y="3193588"/>
                    <a:pt x="1853617" y="3211622"/>
                    <a:pt x="1922052" y="3225210"/>
                  </a:cubicBezTo>
                  <a:cubicBezTo>
                    <a:pt x="1939227" y="3228422"/>
                    <a:pt x="1956227" y="3232128"/>
                    <a:pt x="1973488" y="3234928"/>
                  </a:cubicBezTo>
                  <a:lnTo>
                    <a:pt x="2025360" y="3243080"/>
                  </a:lnTo>
                  <a:cubicBezTo>
                    <a:pt x="2060145" y="3247445"/>
                    <a:pt x="2094930" y="3252056"/>
                    <a:pt x="2130063" y="3254774"/>
                  </a:cubicBezTo>
                  <a:cubicBezTo>
                    <a:pt x="2147587" y="3256338"/>
                    <a:pt x="2165109" y="3257821"/>
                    <a:pt x="2182719" y="3258562"/>
                  </a:cubicBezTo>
                  <a:cubicBezTo>
                    <a:pt x="2200330" y="3259385"/>
                    <a:pt x="2217853" y="3260703"/>
                    <a:pt x="2235551" y="3261197"/>
                  </a:cubicBezTo>
                  <a:lnTo>
                    <a:pt x="2288556" y="3262350"/>
                  </a:lnTo>
                  <a:cubicBezTo>
                    <a:pt x="2306166" y="3262761"/>
                    <a:pt x="2323951" y="3262185"/>
                    <a:pt x="2341648" y="3262103"/>
                  </a:cubicBezTo>
                  <a:lnTo>
                    <a:pt x="2368238" y="3261856"/>
                  </a:lnTo>
                  <a:cubicBezTo>
                    <a:pt x="2376869" y="3261609"/>
                    <a:pt x="2385325" y="3261115"/>
                    <a:pt x="2393869" y="3260785"/>
                  </a:cubicBezTo>
                  <a:cubicBezTo>
                    <a:pt x="2402412" y="3260373"/>
                    <a:pt x="2410956" y="3260127"/>
                    <a:pt x="2419413" y="3259550"/>
                  </a:cubicBezTo>
                  <a:lnTo>
                    <a:pt x="2444869" y="3257574"/>
                  </a:lnTo>
                  <a:cubicBezTo>
                    <a:pt x="2478782" y="3255021"/>
                    <a:pt x="2512434" y="3250739"/>
                    <a:pt x="2545824" y="3245798"/>
                  </a:cubicBezTo>
                  <a:cubicBezTo>
                    <a:pt x="2679470" y="3224881"/>
                    <a:pt x="2807973" y="3183954"/>
                    <a:pt x="2930373" y="3126555"/>
                  </a:cubicBezTo>
                  <a:cubicBezTo>
                    <a:pt x="3053210" y="3069817"/>
                    <a:pt x="3170118" y="2997184"/>
                    <a:pt x="3285631" y="2917552"/>
                  </a:cubicBezTo>
                  <a:cubicBezTo>
                    <a:pt x="3314487" y="2897706"/>
                    <a:pt x="3343169" y="2876954"/>
                    <a:pt x="3371764" y="2856120"/>
                  </a:cubicBezTo>
                  <a:cubicBezTo>
                    <a:pt x="3400534" y="2835285"/>
                    <a:pt x="3429216" y="2814121"/>
                    <a:pt x="3457898" y="2792628"/>
                  </a:cubicBezTo>
                  <a:lnTo>
                    <a:pt x="3632344" y="2660869"/>
                  </a:lnTo>
                  <a:cubicBezTo>
                    <a:pt x="3752043" y="2571190"/>
                    <a:pt x="3872873" y="2487687"/>
                    <a:pt x="3990915" y="2405832"/>
                  </a:cubicBezTo>
                  <a:cubicBezTo>
                    <a:pt x="4108869" y="2323976"/>
                    <a:pt x="4222378" y="2241297"/>
                    <a:pt x="4324988" y="2152196"/>
                  </a:cubicBezTo>
                  <a:cubicBezTo>
                    <a:pt x="4427598" y="2063258"/>
                    <a:pt x="4520270" y="1968474"/>
                    <a:pt x="4592106" y="1861501"/>
                  </a:cubicBezTo>
                  <a:cubicBezTo>
                    <a:pt x="4628024" y="1808057"/>
                    <a:pt x="4658712" y="1751730"/>
                    <a:pt x="4683122" y="1692521"/>
                  </a:cubicBezTo>
                  <a:cubicBezTo>
                    <a:pt x="4707706" y="1633393"/>
                    <a:pt x="4725404" y="1571467"/>
                    <a:pt x="4738568" y="1507893"/>
                  </a:cubicBezTo>
                  <a:cubicBezTo>
                    <a:pt x="4745106" y="1476106"/>
                    <a:pt x="4750338" y="1443742"/>
                    <a:pt x="4753912" y="1411050"/>
                  </a:cubicBezTo>
                  <a:cubicBezTo>
                    <a:pt x="4754958" y="1402897"/>
                    <a:pt x="4755656" y="1394662"/>
                    <a:pt x="4756440" y="1386509"/>
                  </a:cubicBezTo>
                  <a:cubicBezTo>
                    <a:pt x="4757138" y="1378274"/>
                    <a:pt x="4758010" y="1370204"/>
                    <a:pt x="4758358" y="1361475"/>
                  </a:cubicBezTo>
                  <a:lnTo>
                    <a:pt x="4761148" y="1309759"/>
                  </a:lnTo>
                  <a:cubicBezTo>
                    <a:pt x="4763676" y="1240751"/>
                    <a:pt x="4762106" y="1171659"/>
                    <a:pt x="4756354" y="1102980"/>
                  </a:cubicBezTo>
                  <a:cubicBezTo>
                    <a:pt x="4750774" y="1034218"/>
                    <a:pt x="4740050" y="966033"/>
                    <a:pt x="4725578" y="898753"/>
                  </a:cubicBezTo>
                  <a:cubicBezTo>
                    <a:pt x="4710932" y="831473"/>
                    <a:pt x="4692624" y="765100"/>
                    <a:pt x="4673358" y="699384"/>
                  </a:cubicBezTo>
                  <a:cubicBezTo>
                    <a:pt x="4634912" y="568037"/>
                    <a:pt x="4592456" y="438419"/>
                    <a:pt x="4538491" y="312754"/>
                  </a:cubicBezTo>
                  <a:cubicBezTo>
                    <a:pt x="4511464" y="250003"/>
                    <a:pt x="4481301" y="188406"/>
                    <a:pt x="4446604" y="129196"/>
                  </a:cubicBezTo>
                  <a:cubicBezTo>
                    <a:pt x="4438147" y="114291"/>
                    <a:pt x="4428819" y="99798"/>
                    <a:pt x="4419840" y="85222"/>
                  </a:cubicBezTo>
                  <a:cubicBezTo>
                    <a:pt x="4410598" y="70728"/>
                    <a:pt x="4401008" y="56482"/>
                    <a:pt x="4391680" y="42071"/>
                  </a:cubicBezTo>
                  <a:lnTo>
                    <a:pt x="4361930" y="0"/>
                  </a:lnTo>
                  <a:lnTo>
                    <a:pt x="4588871" y="0"/>
                  </a:lnTo>
                  <a:lnTo>
                    <a:pt x="4613640" y="38859"/>
                  </a:lnTo>
                  <a:cubicBezTo>
                    <a:pt x="4653306" y="102762"/>
                    <a:pt x="4690706" y="167901"/>
                    <a:pt x="4724445" y="234687"/>
                  </a:cubicBezTo>
                  <a:cubicBezTo>
                    <a:pt x="4792096" y="368257"/>
                    <a:pt x="4844230" y="508828"/>
                    <a:pt x="4876138" y="653022"/>
                  </a:cubicBezTo>
                  <a:cubicBezTo>
                    <a:pt x="4892005" y="725161"/>
                    <a:pt x="4903077" y="797874"/>
                    <a:pt x="4911707" y="870671"/>
                  </a:cubicBezTo>
                  <a:cubicBezTo>
                    <a:pt x="4920513" y="943386"/>
                    <a:pt x="4927574" y="1016019"/>
                    <a:pt x="4934810" y="1088487"/>
                  </a:cubicBezTo>
                  <a:cubicBezTo>
                    <a:pt x="4941697" y="1161036"/>
                    <a:pt x="4947799" y="1233586"/>
                    <a:pt x="4953206" y="1306301"/>
                  </a:cubicBezTo>
                  <a:lnTo>
                    <a:pt x="4956954" y="1360899"/>
                  </a:lnTo>
                  <a:cubicBezTo>
                    <a:pt x="4957651" y="1369875"/>
                    <a:pt x="4958087" y="1379510"/>
                    <a:pt x="4958610" y="1388980"/>
                  </a:cubicBezTo>
                  <a:cubicBezTo>
                    <a:pt x="4959133" y="1398450"/>
                    <a:pt x="4959656" y="1408003"/>
                    <a:pt x="4959830" y="1417555"/>
                  </a:cubicBezTo>
                  <a:cubicBezTo>
                    <a:pt x="4961138" y="1455683"/>
                    <a:pt x="4960702" y="1494140"/>
                    <a:pt x="4958174" y="1532680"/>
                  </a:cubicBezTo>
                  <a:cubicBezTo>
                    <a:pt x="4948760" y="1686920"/>
                    <a:pt x="4904908" y="1842314"/>
                    <a:pt x="4834030" y="1984861"/>
                  </a:cubicBezTo>
                  <a:cubicBezTo>
                    <a:pt x="4763328" y="2127820"/>
                    <a:pt x="4665860" y="2256121"/>
                    <a:pt x="4558106" y="2368857"/>
                  </a:cubicBezTo>
                  <a:cubicBezTo>
                    <a:pt x="4504230" y="2425432"/>
                    <a:pt x="4447650" y="2478465"/>
                    <a:pt x="4389936" y="2528945"/>
                  </a:cubicBezTo>
                  <a:cubicBezTo>
                    <a:pt x="4332223" y="2579425"/>
                    <a:pt x="4273726" y="2628011"/>
                    <a:pt x="4214618" y="2674457"/>
                  </a:cubicBezTo>
                  <a:cubicBezTo>
                    <a:pt x="4096664" y="2767759"/>
                    <a:pt x="3976094" y="2852826"/>
                    <a:pt x="3858489" y="2936658"/>
                  </a:cubicBezTo>
                  <a:lnTo>
                    <a:pt x="3768868" y="3000643"/>
                  </a:lnTo>
                  <a:cubicBezTo>
                    <a:pt x="3738530" y="3022136"/>
                    <a:pt x="3707929" y="3043794"/>
                    <a:pt x="3676806" y="3065040"/>
                  </a:cubicBezTo>
                  <a:cubicBezTo>
                    <a:pt x="3645770" y="3086369"/>
                    <a:pt x="3614386" y="3107615"/>
                    <a:pt x="3582477" y="3128614"/>
                  </a:cubicBezTo>
                  <a:cubicBezTo>
                    <a:pt x="3550483" y="3149449"/>
                    <a:pt x="3518226" y="3170118"/>
                    <a:pt x="3485185" y="3190377"/>
                  </a:cubicBezTo>
                  <a:cubicBezTo>
                    <a:pt x="3419452" y="3230975"/>
                    <a:pt x="3351625" y="3270338"/>
                    <a:pt x="3280923" y="3306325"/>
                  </a:cubicBezTo>
                  <a:cubicBezTo>
                    <a:pt x="3210307" y="3342476"/>
                    <a:pt x="3137251" y="3376074"/>
                    <a:pt x="3061230" y="3404897"/>
                  </a:cubicBezTo>
                  <a:cubicBezTo>
                    <a:pt x="2909886" y="3463366"/>
                    <a:pt x="2747295" y="3502810"/>
                    <a:pt x="2583137" y="3518292"/>
                  </a:cubicBezTo>
                  <a:cubicBezTo>
                    <a:pt x="2542075" y="3521999"/>
                    <a:pt x="2501013" y="3524798"/>
                    <a:pt x="2460038" y="3525622"/>
                  </a:cubicBezTo>
                  <a:lnTo>
                    <a:pt x="2429264" y="3526280"/>
                  </a:lnTo>
                  <a:cubicBezTo>
                    <a:pt x="2419064" y="3526363"/>
                    <a:pt x="2408777" y="3526116"/>
                    <a:pt x="2398576" y="3526116"/>
                  </a:cubicBezTo>
                  <a:lnTo>
                    <a:pt x="2367977" y="3525786"/>
                  </a:lnTo>
                  <a:lnTo>
                    <a:pt x="2338249" y="3524716"/>
                  </a:lnTo>
                  <a:cubicBezTo>
                    <a:pt x="2259089" y="3522327"/>
                    <a:pt x="2179756" y="3516399"/>
                    <a:pt x="2100770" y="3506845"/>
                  </a:cubicBezTo>
                  <a:cubicBezTo>
                    <a:pt x="2021699" y="3497787"/>
                    <a:pt x="1942801" y="3484776"/>
                    <a:pt x="1864776" y="3467483"/>
                  </a:cubicBezTo>
                  <a:cubicBezTo>
                    <a:pt x="1786836" y="3450025"/>
                    <a:pt x="1709508" y="3429355"/>
                    <a:pt x="1632964" y="3405803"/>
                  </a:cubicBezTo>
                  <a:cubicBezTo>
                    <a:pt x="1480138" y="3358288"/>
                    <a:pt x="1329055" y="3299160"/>
                    <a:pt x="1189219" y="3220352"/>
                  </a:cubicBezTo>
                  <a:cubicBezTo>
                    <a:pt x="1049296" y="3141708"/>
                    <a:pt x="924367" y="3041982"/>
                    <a:pt x="815305" y="2931634"/>
                  </a:cubicBezTo>
                  <a:cubicBezTo>
                    <a:pt x="760469" y="2876542"/>
                    <a:pt x="710603" y="2817909"/>
                    <a:pt x="663699" y="2757877"/>
                  </a:cubicBezTo>
                  <a:cubicBezTo>
                    <a:pt x="617059" y="2697597"/>
                    <a:pt x="572684" y="2636411"/>
                    <a:pt x="531274" y="2573907"/>
                  </a:cubicBezTo>
                  <a:cubicBezTo>
                    <a:pt x="520638" y="2558426"/>
                    <a:pt x="510612" y="2542697"/>
                    <a:pt x="500325" y="2527051"/>
                  </a:cubicBezTo>
                  <a:lnTo>
                    <a:pt x="470771" y="2481594"/>
                  </a:lnTo>
                  <a:cubicBezTo>
                    <a:pt x="451853" y="2452195"/>
                    <a:pt x="432238" y="2423043"/>
                    <a:pt x="412448" y="2393479"/>
                  </a:cubicBezTo>
                  <a:lnTo>
                    <a:pt x="291616" y="2213464"/>
                  </a:lnTo>
                  <a:cubicBezTo>
                    <a:pt x="251078" y="2152113"/>
                    <a:pt x="211062" y="2088951"/>
                    <a:pt x="173662" y="2023154"/>
                  </a:cubicBezTo>
                  <a:cubicBezTo>
                    <a:pt x="155005" y="1990214"/>
                    <a:pt x="136960" y="1956697"/>
                    <a:pt x="120483" y="1922276"/>
                  </a:cubicBezTo>
                  <a:cubicBezTo>
                    <a:pt x="104093" y="1887771"/>
                    <a:pt x="88837" y="1852608"/>
                    <a:pt x="75324" y="1816703"/>
                  </a:cubicBezTo>
                  <a:cubicBezTo>
                    <a:pt x="62072" y="1780717"/>
                    <a:pt x="50303" y="1744235"/>
                    <a:pt x="40713" y="1707179"/>
                  </a:cubicBezTo>
                  <a:cubicBezTo>
                    <a:pt x="36180" y="1688650"/>
                    <a:pt x="31560" y="1670039"/>
                    <a:pt x="27811" y="1651346"/>
                  </a:cubicBezTo>
                  <a:lnTo>
                    <a:pt x="22144" y="1623346"/>
                  </a:lnTo>
                  <a:lnTo>
                    <a:pt x="17436" y="1595265"/>
                  </a:lnTo>
                  <a:cubicBezTo>
                    <a:pt x="5144" y="1520328"/>
                    <a:pt x="0" y="1444978"/>
                    <a:pt x="0" y="1370286"/>
                  </a:cubicBezTo>
                  <a:cubicBezTo>
                    <a:pt x="349" y="1223293"/>
                    <a:pt x="16652" y="1076299"/>
                    <a:pt x="48385" y="931939"/>
                  </a:cubicBezTo>
                  <a:cubicBezTo>
                    <a:pt x="80032" y="787663"/>
                    <a:pt x="128504" y="646187"/>
                    <a:pt x="193801" y="511957"/>
                  </a:cubicBezTo>
                  <a:cubicBezTo>
                    <a:pt x="259404" y="377727"/>
                    <a:pt x="339740" y="250559"/>
                    <a:pt x="431660" y="13137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EB03BE98-6C07-41CD-ACA9-5244A3DA1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213739 w 4934374"/>
                <a:gd name="connsiteY1" fmla="*/ 0 h 3484134"/>
                <a:gd name="connsiteX2" fmla="*/ 1150162 w 4934374"/>
                <a:gd name="connsiteY2" fmla="*/ 47028 h 3484134"/>
                <a:gd name="connsiteX3" fmla="*/ 626038 w 4934374"/>
                <a:gd name="connsiteY3" fmla="*/ 660944 h 3484134"/>
                <a:gd name="connsiteX4" fmla="*/ 435986 w 4934374"/>
                <a:gd name="connsiteY4" fmla="*/ 1375409 h 3484134"/>
                <a:gd name="connsiteX5" fmla="*/ 750530 w 4934374"/>
                <a:gd name="connsiteY5" fmla="*/ 2038817 h 3484134"/>
                <a:gd name="connsiteX6" fmla="*/ 909024 w 4934374"/>
                <a:gd name="connsiteY6" fmla="*/ 2249384 h 3484134"/>
                <a:gd name="connsiteX7" fmla="*/ 2396223 w 4934374"/>
                <a:gd name="connsiteY7" fmla="*/ 3072468 h 3484134"/>
                <a:gd name="connsiteX8" fmla="*/ 3525201 w 4934374"/>
                <a:gd name="connsiteY8" fmla="*/ 2566101 h 3484134"/>
                <a:gd name="connsiteX9" fmla="*/ 3662596 w 4934374"/>
                <a:gd name="connsiteY9" fmla="*/ 2465552 h 3484134"/>
                <a:gd name="connsiteX10" fmla="*/ 4287500 w 4934374"/>
                <a:gd name="connsiteY10" fmla="*/ 1939915 h 3484134"/>
                <a:gd name="connsiteX11" fmla="*/ 4498563 w 4934374"/>
                <a:gd name="connsiteY11" fmla="*/ 1375409 h 3484134"/>
                <a:gd name="connsiteX12" fmla="*/ 4132831 w 4934374"/>
                <a:gd name="connsiteY12" fmla="*/ 134540 h 3484134"/>
                <a:gd name="connsiteX13" fmla="*/ 4025590 w 4934374"/>
                <a:gd name="connsiteY13" fmla="*/ 0 h 3484134"/>
                <a:gd name="connsiteX14" fmla="*/ 4555675 w 4934374"/>
                <a:gd name="connsiteY14" fmla="*/ 0 h 3484134"/>
                <a:gd name="connsiteX15" fmla="*/ 4605933 w 4934374"/>
                <a:gd name="connsiteY15" fmla="*/ 77740 h 3484134"/>
                <a:gd name="connsiteX16" fmla="*/ 4934374 w 4934374"/>
                <a:gd name="connsiteY16" fmla="*/ 1375327 h 3484134"/>
                <a:gd name="connsiteX17" fmla="*/ 3793540 w 4934374"/>
                <a:gd name="connsiteY17" fmla="*/ 2890475 h 3484134"/>
                <a:gd name="connsiteX18" fmla="*/ 2396135 w 4934374"/>
                <a:gd name="connsiteY18" fmla="*/ 3484134 h 3484134"/>
                <a:gd name="connsiteX19" fmla="*/ 548273 w 4934374"/>
                <a:gd name="connsiteY19" fmla="*/ 2480458 h 3484134"/>
                <a:gd name="connsiteX20" fmla="*/ 0 w 4934374"/>
                <a:gd name="connsiteY20" fmla="*/ 1375327 h 3484134"/>
                <a:gd name="connsiteX21" fmla="*/ 512166 w 4934374"/>
                <a:gd name="connsiteY21"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34374" h="3484134">
                  <a:moveTo>
                    <a:pt x="585303" y="0"/>
                  </a:moveTo>
                  <a:lnTo>
                    <a:pt x="1213739" y="0"/>
                  </a:lnTo>
                  <a:lnTo>
                    <a:pt x="1150162" y="47028"/>
                  </a:lnTo>
                  <a:cubicBezTo>
                    <a:pt x="925762" y="228608"/>
                    <a:pt x="749397" y="435224"/>
                    <a:pt x="626038" y="660944"/>
                  </a:cubicBezTo>
                  <a:cubicBezTo>
                    <a:pt x="499976" y="891687"/>
                    <a:pt x="435986" y="1132066"/>
                    <a:pt x="435986" y="1375409"/>
                  </a:cubicBezTo>
                  <a:cubicBezTo>
                    <a:pt x="435986" y="1620481"/>
                    <a:pt x="538074" y="1763604"/>
                    <a:pt x="750530" y="2038817"/>
                  </a:cubicBezTo>
                  <a:cubicBezTo>
                    <a:pt x="801792" y="2105190"/>
                    <a:pt x="854797" y="2173870"/>
                    <a:pt x="909024" y="2249384"/>
                  </a:cubicBezTo>
                  <a:cubicBezTo>
                    <a:pt x="1323389" y="2826326"/>
                    <a:pt x="1768180" y="3072468"/>
                    <a:pt x="2396223" y="3072468"/>
                  </a:cubicBezTo>
                  <a:cubicBezTo>
                    <a:pt x="2808409" y="3072468"/>
                    <a:pt x="3110835" y="2871947"/>
                    <a:pt x="3525201" y="2566101"/>
                  </a:cubicBezTo>
                  <a:cubicBezTo>
                    <a:pt x="3571493" y="2531926"/>
                    <a:pt x="3617786" y="2498162"/>
                    <a:pt x="3662596" y="2465552"/>
                  </a:cubicBezTo>
                  <a:cubicBezTo>
                    <a:pt x="3905479" y="2288583"/>
                    <a:pt x="4134849" y="2121414"/>
                    <a:pt x="4287500" y="1939915"/>
                  </a:cubicBezTo>
                  <a:cubicBezTo>
                    <a:pt x="4433440" y="1766404"/>
                    <a:pt x="4498563" y="1592317"/>
                    <a:pt x="4498563" y="1375409"/>
                  </a:cubicBezTo>
                  <a:cubicBezTo>
                    <a:pt x="4498563" y="899696"/>
                    <a:pt x="4369741" y="465973"/>
                    <a:pt x="4132831" y="134540"/>
                  </a:cubicBezTo>
                  <a:lnTo>
                    <a:pt x="4025590"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9">
              <a:extLst>
                <a:ext uri="{FF2B5EF4-FFF2-40B4-BE49-F238E27FC236}">
                  <a16:creationId xmlns:a16="http://schemas.microsoft.com/office/drawing/2014/main" id="{D13CCE92-2C5E-48BC-9713-FBEEDBAE6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61928" y="0"/>
              <a:ext cx="4934374" cy="3484134"/>
            </a:xfrm>
            <a:custGeom>
              <a:avLst/>
              <a:gdLst>
                <a:gd name="connsiteX0" fmla="*/ 585303 w 4934374"/>
                <a:gd name="connsiteY0" fmla="*/ 0 h 3484134"/>
                <a:gd name="connsiteX1" fmla="*/ 1354934 w 4934374"/>
                <a:gd name="connsiteY1" fmla="*/ 0 h 3484134"/>
                <a:gd name="connsiteX2" fmla="*/ 1206830 w 4934374"/>
                <a:gd name="connsiteY2" fmla="*/ 109531 h 3484134"/>
                <a:gd name="connsiteX3" fmla="*/ 703453 w 4934374"/>
                <a:gd name="connsiteY3" fmla="*/ 698660 h 3484134"/>
                <a:gd name="connsiteX4" fmla="*/ 523079 w 4934374"/>
                <a:gd name="connsiteY4" fmla="*/ 1375409 h 3484134"/>
                <a:gd name="connsiteX5" fmla="*/ 820885 w 4934374"/>
                <a:gd name="connsiteY5" fmla="*/ 1990313 h 3484134"/>
                <a:gd name="connsiteX6" fmla="*/ 981122 w 4934374"/>
                <a:gd name="connsiteY6" fmla="*/ 2203186 h 3484134"/>
                <a:gd name="connsiteX7" fmla="*/ 1592426 w 4934374"/>
                <a:gd name="connsiteY7" fmla="*/ 2792645 h 3484134"/>
                <a:gd name="connsiteX8" fmla="*/ 2396135 w 4934374"/>
                <a:gd name="connsiteY8" fmla="*/ 2990119 h 3484134"/>
                <a:gd name="connsiteX9" fmla="*/ 2913112 w 4934374"/>
                <a:gd name="connsiteY9" fmla="*/ 2864371 h 3484134"/>
                <a:gd name="connsiteX10" fmla="*/ 3471411 w 4934374"/>
                <a:gd name="connsiteY10" fmla="*/ 2501292 h 3484134"/>
                <a:gd name="connsiteX11" fmla="*/ 3609242 w 4934374"/>
                <a:gd name="connsiteY11" fmla="*/ 2400414 h 3484134"/>
                <a:gd name="connsiteX12" fmla="*/ 4219151 w 4934374"/>
                <a:gd name="connsiteY12" fmla="*/ 1888693 h 3484134"/>
                <a:gd name="connsiteX13" fmla="*/ 4411296 w 4934374"/>
                <a:gd name="connsiteY13" fmla="*/ 1375409 h 3484134"/>
                <a:gd name="connsiteX14" fmla="*/ 3957874 w 4934374"/>
                <a:gd name="connsiteY14" fmla="*/ 51887 h 3484134"/>
                <a:gd name="connsiteX15" fmla="*/ 3906637 w 4934374"/>
                <a:gd name="connsiteY15" fmla="*/ 0 h 3484134"/>
                <a:gd name="connsiteX16" fmla="*/ 4555675 w 4934374"/>
                <a:gd name="connsiteY16" fmla="*/ 0 h 3484134"/>
                <a:gd name="connsiteX17" fmla="*/ 4605933 w 4934374"/>
                <a:gd name="connsiteY17" fmla="*/ 77740 h 3484134"/>
                <a:gd name="connsiteX18" fmla="*/ 4934374 w 4934374"/>
                <a:gd name="connsiteY18" fmla="*/ 1375327 h 3484134"/>
                <a:gd name="connsiteX19" fmla="*/ 3793540 w 4934374"/>
                <a:gd name="connsiteY19" fmla="*/ 2890475 h 3484134"/>
                <a:gd name="connsiteX20" fmla="*/ 2396135 w 4934374"/>
                <a:gd name="connsiteY20" fmla="*/ 3484134 h 3484134"/>
                <a:gd name="connsiteX21" fmla="*/ 548273 w 4934374"/>
                <a:gd name="connsiteY21" fmla="*/ 2480458 h 3484134"/>
                <a:gd name="connsiteX22" fmla="*/ 0 w 4934374"/>
                <a:gd name="connsiteY22" fmla="*/ 1375327 h 3484134"/>
                <a:gd name="connsiteX23" fmla="*/ 512166 w 4934374"/>
                <a:gd name="connsiteY23" fmla="*/ 77740 h 348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34374" h="3484134">
                  <a:moveTo>
                    <a:pt x="585303" y="0"/>
                  </a:moveTo>
                  <a:lnTo>
                    <a:pt x="1354934" y="0"/>
                  </a:lnTo>
                  <a:lnTo>
                    <a:pt x="1206830" y="109531"/>
                  </a:lnTo>
                  <a:cubicBezTo>
                    <a:pt x="994024" y="281725"/>
                    <a:pt x="820013" y="485457"/>
                    <a:pt x="703453" y="698660"/>
                  </a:cubicBezTo>
                  <a:cubicBezTo>
                    <a:pt x="583756" y="917627"/>
                    <a:pt x="523079" y="1145324"/>
                    <a:pt x="523079" y="1375409"/>
                  </a:cubicBezTo>
                  <a:cubicBezTo>
                    <a:pt x="523079" y="1595282"/>
                    <a:pt x="614356" y="1722842"/>
                    <a:pt x="820885" y="1990313"/>
                  </a:cubicBezTo>
                  <a:cubicBezTo>
                    <a:pt x="872582" y="2057263"/>
                    <a:pt x="926023" y="2126519"/>
                    <a:pt x="981122" y="2203186"/>
                  </a:cubicBezTo>
                  <a:cubicBezTo>
                    <a:pt x="1175968" y="2474445"/>
                    <a:pt x="1375871" y="2667309"/>
                    <a:pt x="1592426" y="2792645"/>
                  </a:cubicBezTo>
                  <a:cubicBezTo>
                    <a:pt x="1821970" y="2925557"/>
                    <a:pt x="2084904" y="2990119"/>
                    <a:pt x="2396135" y="2990119"/>
                  </a:cubicBezTo>
                  <a:cubicBezTo>
                    <a:pt x="2572762" y="2990119"/>
                    <a:pt x="2737009" y="2950179"/>
                    <a:pt x="2913112" y="2864371"/>
                  </a:cubicBezTo>
                  <a:cubicBezTo>
                    <a:pt x="3093922" y="2776257"/>
                    <a:pt x="3272903" y="2647792"/>
                    <a:pt x="3471411" y="2501292"/>
                  </a:cubicBezTo>
                  <a:cubicBezTo>
                    <a:pt x="3517964" y="2466952"/>
                    <a:pt x="3564344" y="2433106"/>
                    <a:pt x="3609242" y="2400414"/>
                  </a:cubicBezTo>
                  <a:cubicBezTo>
                    <a:pt x="3847766" y="2226574"/>
                    <a:pt x="4073038" y="2062368"/>
                    <a:pt x="4219151" y="1888693"/>
                  </a:cubicBezTo>
                  <a:cubicBezTo>
                    <a:pt x="4353844" y="1728606"/>
                    <a:pt x="4411296" y="1575106"/>
                    <a:pt x="4411296" y="1375409"/>
                  </a:cubicBezTo>
                  <a:cubicBezTo>
                    <a:pt x="4411296" y="851089"/>
                    <a:pt x="4250274" y="381038"/>
                    <a:pt x="3957874" y="51887"/>
                  </a:cubicBezTo>
                  <a:lnTo>
                    <a:pt x="3906637" y="0"/>
                  </a:lnTo>
                  <a:lnTo>
                    <a:pt x="4555675" y="0"/>
                  </a:lnTo>
                  <a:lnTo>
                    <a:pt x="4605933" y="77740"/>
                  </a:lnTo>
                  <a:cubicBezTo>
                    <a:pt x="4820335" y="448137"/>
                    <a:pt x="4934374" y="894662"/>
                    <a:pt x="4934374" y="1375327"/>
                  </a:cubicBezTo>
                  <a:cubicBezTo>
                    <a:pt x="4934374" y="2116884"/>
                    <a:pt x="4369100" y="2465635"/>
                    <a:pt x="3793540" y="2890475"/>
                  </a:cubicBezTo>
                  <a:cubicBezTo>
                    <a:pt x="3374293" y="3199945"/>
                    <a:pt x="2970389" y="3484134"/>
                    <a:pt x="2396135" y="3484134"/>
                  </a:cubicBezTo>
                  <a:cubicBezTo>
                    <a:pt x="1544564" y="3484134"/>
                    <a:pt x="991670" y="3097832"/>
                    <a:pt x="548273" y="2480458"/>
                  </a:cubicBezTo>
                  <a:cubicBezTo>
                    <a:pt x="282201" y="2110049"/>
                    <a:pt x="0" y="1856001"/>
                    <a:pt x="0" y="1375327"/>
                  </a:cubicBezTo>
                  <a:cubicBezTo>
                    <a:pt x="0" y="894662"/>
                    <a:pt x="195505" y="448137"/>
                    <a:pt x="512166" y="777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8241E32-52C2-E5A4-79A8-E5C2C29AFF4D}"/>
              </a:ext>
            </a:extLst>
          </p:cNvPr>
          <p:cNvSpPr>
            <a:spLocks noGrp="1"/>
          </p:cNvSpPr>
          <p:nvPr>
            <p:ph type="title"/>
          </p:nvPr>
        </p:nvSpPr>
        <p:spPr>
          <a:xfrm>
            <a:off x="804672" y="802955"/>
            <a:ext cx="5145024" cy="1454051"/>
          </a:xfrm>
        </p:spPr>
        <p:txBody>
          <a:bodyPr vert="horz" lIns="91440" tIns="45720" rIns="91440" bIns="45720" rtlCol="0" anchor="b">
            <a:normAutofit/>
          </a:bodyPr>
          <a:lstStyle/>
          <a:p>
            <a:pPr marL="0" marR="0">
              <a:spcAft>
                <a:spcPts val="800"/>
              </a:spcAft>
            </a:pPr>
            <a:r>
              <a:rPr lang="en-US" sz="3100" b="1" u="sng">
                <a:solidFill>
                  <a:schemeClr val="tx2"/>
                </a:solidFill>
                <a:effectLst/>
              </a:rPr>
              <a:t> </a:t>
            </a:r>
            <a:br>
              <a:rPr lang="en-US" sz="3100" b="1" u="sng">
                <a:solidFill>
                  <a:schemeClr val="tx2"/>
                </a:solidFill>
                <a:effectLst/>
              </a:rPr>
            </a:br>
            <a:r>
              <a:rPr lang="en-US" sz="3100" b="1" u="sng">
                <a:solidFill>
                  <a:schemeClr val="tx2"/>
                </a:solidFill>
                <a:effectLst/>
              </a:rPr>
              <a:t>Query 4: Top-Selling Car Models</a:t>
            </a:r>
            <a:br>
              <a:rPr lang="en-US" sz="3100" b="1" u="sng">
                <a:solidFill>
                  <a:schemeClr val="tx2"/>
                </a:solidFill>
                <a:effectLst/>
              </a:rPr>
            </a:br>
            <a:endParaRPr lang="en-US" sz="3100" b="1" u="sng">
              <a:solidFill>
                <a:schemeClr val="tx2"/>
              </a:solidFill>
            </a:endParaRPr>
          </a:p>
        </p:txBody>
      </p:sp>
      <p:pic>
        <p:nvPicPr>
          <p:cNvPr id="7" name="Content Placeholder 6" descr="A screenshot of a computer program&#10;&#10;Description automatically generated">
            <a:extLst>
              <a:ext uri="{FF2B5EF4-FFF2-40B4-BE49-F238E27FC236}">
                <a16:creationId xmlns:a16="http://schemas.microsoft.com/office/drawing/2014/main" id="{6BF1404B-02F8-A287-2F83-3F8D795C9743}"/>
              </a:ext>
            </a:extLst>
          </p:cNvPr>
          <p:cNvPicPr>
            <a:picLocks noGrp="1" noChangeAspect="1"/>
          </p:cNvPicPr>
          <p:nvPr>
            <p:ph sz="quarter" idx="4"/>
          </p:nvPr>
        </p:nvPicPr>
        <p:blipFill>
          <a:blip r:embed="rId2"/>
          <a:stretch>
            <a:fillRect/>
          </a:stretch>
        </p:blipFill>
        <p:spPr>
          <a:xfrm>
            <a:off x="5949697" y="343176"/>
            <a:ext cx="3411336" cy="845544"/>
          </a:xfrm>
          <a:prstGeom prst="rect">
            <a:avLst/>
          </a:prstGeom>
        </p:spPr>
      </p:pic>
      <p:sp>
        <p:nvSpPr>
          <p:cNvPr id="4" name="Text Placeholder 3">
            <a:extLst>
              <a:ext uri="{FF2B5EF4-FFF2-40B4-BE49-F238E27FC236}">
                <a16:creationId xmlns:a16="http://schemas.microsoft.com/office/drawing/2014/main" id="{BE30CE2A-0F8F-1F23-C782-043E50D76939}"/>
              </a:ext>
            </a:extLst>
          </p:cNvPr>
          <p:cNvSpPr>
            <a:spLocks noGrp="1"/>
          </p:cNvSpPr>
          <p:nvPr>
            <p:ph type="body" idx="1"/>
          </p:nvPr>
        </p:nvSpPr>
        <p:spPr>
          <a:xfrm>
            <a:off x="804672" y="2421682"/>
            <a:ext cx="4553909" cy="3639289"/>
          </a:xfrm>
        </p:spPr>
        <p:txBody>
          <a:bodyPr vert="horz" lIns="91440" tIns="45720" rIns="91440" bIns="45720" rtlCol="0" anchor="ctr">
            <a:normAutofit/>
          </a:bodyPr>
          <a:lstStyle/>
          <a:p>
            <a:pPr marL="285750" indent="-228600">
              <a:buFont typeface="Arial" panose="020B0604020202020204" pitchFamily="34" charset="0"/>
              <a:buChar char="•"/>
            </a:pPr>
            <a:r>
              <a:rPr lang="en-US" sz="1800" b="0">
                <a:solidFill>
                  <a:schemeClr val="tx2"/>
                </a:solidFill>
              </a:rPr>
              <a:t>Identifying the automobile models that sell the most can help maximize future inventory investments. Model-level demand may be found by classifying sales records by model and calculating total sales for each model. Models are ranked from best to worst sellers when they are ordered by sales volume, decreasing. The most popular purchases are displayed by taking the top 5 models with the largest volume. Having more models available to customers increases their happiness, and having inventory that follows established sales trends increases income for businesses. </a:t>
            </a:r>
          </a:p>
        </p:txBody>
      </p:sp>
      <p:pic>
        <p:nvPicPr>
          <p:cNvPr id="10" name="Picture 9" descr="A screenshot of a computer&#10;&#10;Description automatically generated">
            <a:extLst>
              <a:ext uri="{FF2B5EF4-FFF2-40B4-BE49-F238E27FC236}">
                <a16:creationId xmlns:a16="http://schemas.microsoft.com/office/drawing/2014/main" id="{31DCB096-832B-E518-727D-0A5708B69353}"/>
              </a:ext>
            </a:extLst>
          </p:cNvPr>
          <p:cNvPicPr>
            <a:picLocks noChangeAspect="1"/>
          </p:cNvPicPr>
          <p:nvPr/>
        </p:nvPicPr>
        <p:blipFill>
          <a:blip r:embed="rId3"/>
          <a:stretch>
            <a:fillRect/>
          </a:stretch>
        </p:blipFill>
        <p:spPr>
          <a:xfrm>
            <a:off x="9195955" y="4293571"/>
            <a:ext cx="2871905" cy="1135558"/>
          </a:xfrm>
          <a:prstGeom prst="rect">
            <a:avLst/>
          </a:prstGeom>
        </p:spPr>
      </p:pic>
    </p:spTree>
    <p:extLst>
      <p:ext uri="{BB962C8B-B14F-4D97-AF65-F5344CB8AC3E}">
        <p14:creationId xmlns:p14="http://schemas.microsoft.com/office/powerpoint/2010/main" val="4201492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B01A3453-CCA6-6C5B-F046-5BEA582494E1}"/>
              </a:ext>
            </a:extLst>
          </p:cNvPr>
          <p:cNvSpPr>
            <a:spLocks noGrp="1"/>
          </p:cNvSpPr>
          <p:nvPr>
            <p:ph type="body" sz="half" idx="2"/>
          </p:nvPr>
        </p:nvSpPr>
        <p:spPr>
          <a:xfrm>
            <a:off x="5019041" y="426720"/>
            <a:ext cx="6746240" cy="1234898"/>
          </a:xfrm>
        </p:spPr>
        <p:txBody>
          <a:bodyPr vert="horz" lIns="91440" tIns="45720" rIns="91440" bIns="45720" rtlCol="0">
            <a:normAutofit/>
          </a:bodyPr>
          <a:lstStyle/>
          <a:p>
            <a:pPr indent="-228600">
              <a:buFont typeface="Arial" panose="020B0604020202020204" pitchFamily="34" charset="0"/>
              <a:buChar char="•"/>
            </a:pPr>
            <a:r>
              <a:rPr lang="en-US" sz="2000" b="1" u="sng" kern="1200" dirty="0">
                <a:effectLst/>
                <a:latin typeface="Times New Roman" panose="02020603050405020304" pitchFamily="18" charset="0"/>
                <a:cs typeface="Times New Roman" panose="02020603050405020304" pitchFamily="18" charset="0"/>
              </a:rPr>
              <a:t>Query 4: </a:t>
            </a:r>
            <a:r>
              <a:rPr lang="en-US" sz="2000" b="1" u="sng" dirty="0">
                <a:solidFill>
                  <a:srgbClr val="0070C0"/>
                </a:solidFill>
                <a:latin typeface="Times New Roman" panose="02020603050405020304" pitchFamily="18" charset="0"/>
                <a:cs typeface="Times New Roman" panose="02020603050405020304" pitchFamily="18" charset="0"/>
              </a:rPr>
              <a:t>Visualization  Look</a:t>
            </a:r>
            <a:r>
              <a:rPr lang="en-US" sz="2000" b="1" u="sng" kern="1200" dirty="0">
                <a:solidFill>
                  <a:srgbClr val="0070C0"/>
                </a:solidFill>
                <a:effectLst/>
                <a:latin typeface="Times New Roman" panose="02020603050405020304" pitchFamily="18" charset="0"/>
                <a:cs typeface="Times New Roman" panose="02020603050405020304" pitchFamily="18" charset="0"/>
              </a:rPr>
              <a:t> for Top-Selling Car Models</a:t>
            </a:r>
            <a:br>
              <a:rPr lang="en-US" sz="2000" u="sng" kern="1200" dirty="0">
                <a:solidFill>
                  <a:srgbClr val="0070C0"/>
                </a:solidFill>
                <a:effectLst/>
                <a:latin typeface="Times New Roman" panose="02020603050405020304" pitchFamily="18"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39D9973E-C62C-1DEE-FBD0-BB92E243DEBF}"/>
              </a:ext>
            </a:extLst>
          </p:cNvPr>
          <p:cNvPicPr>
            <a:picLocks noChangeAspect="1"/>
          </p:cNvPicPr>
          <p:nvPr/>
        </p:nvPicPr>
        <p:blipFill>
          <a:blip r:embed="rId2"/>
          <a:stretch>
            <a:fillRect/>
          </a:stretch>
        </p:blipFill>
        <p:spPr>
          <a:xfrm>
            <a:off x="978503" y="1234898"/>
            <a:ext cx="9216588" cy="4976959"/>
          </a:xfrm>
          <a:prstGeom prst="rect">
            <a:avLst/>
          </a:prstGeom>
          <a:noFill/>
        </p:spPr>
      </p:pic>
    </p:spTree>
    <p:extLst>
      <p:ext uri="{BB962C8B-B14F-4D97-AF65-F5344CB8AC3E}">
        <p14:creationId xmlns:p14="http://schemas.microsoft.com/office/powerpoint/2010/main" val="3434842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43"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46"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oup 48">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50"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Content Placeholder 9" descr="A screenshot of a calendar&#10;&#10;Description automatically generated">
            <a:extLst>
              <a:ext uri="{FF2B5EF4-FFF2-40B4-BE49-F238E27FC236}">
                <a16:creationId xmlns:a16="http://schemas.microsoft.com/office/drawing/2014/main" id="{840E8040-A39D-6A7D-CDC8-263B4D131976}"/>
              </a:ext>
            </a:extLst>
          </p:cNvPr>
          <p:cNvPicPr>
            <a:picLocks noGrp="1" noChangeAspect="1"/>
          </p:cNvPicPr>
          <p:nvPr>
            <p:ph sz="quarter" idx="4"/>
          </p:nvPr>
        </p:nvPicPr>
        <p:blipFill>
          <a:blip r:embed="rId2"/>
          <a:stretch>
            <a:fillRect/>
          </a:stretch>
        </p:blipFill>
        <p:spPr>
          <a:xfrm>
            <a:off x="6688578" y="3727627"/>
            <a:ext cx="4358797" cy="1444630"/>
          </a:xfrm>
          <a:prstGeom prst="rect">
            <a:avLst/>
          </a:prstGeom>
        </p:spPr>
      </p:pic>
      <p:pic>
        <p:nvPicPr>
          <p:cNvPr id="11" name="Content Placeholder 10" descr="A screenshot of a computer&#10;&#10;Description automatically generated">
            <a:extLst>
              <a:ext uri="{FF2B5EF4-FFF2-40B4-BE49-F238E27FC236}">
                <a16:creationId xmlns:a16="http://schemas.microsoft.com/office/drawing/2014/main" id="{9BB5503D-6EF3-6896-5D59-A05412AD7E68}"/>
              </a:ext>
            </a:extLst>
          </p:cNvPr>
          <p:cNvPicPr>
            <a:picLocks noGrp="1" noChangeAspect="1"/>
          </p:cNvPicPr>
          <p:nvPr>
            <p:ph sz="half" idx="2"/>
          </p:nvPr>
        </p:nvPicPr>
        <p:blipFill>
          <a:blip r:embed="rId3"/>
          <a:stretch>
            <a:fillRect/>
          </a:stretch>
        </p:blipFill>
        <p:spPr>
          <a:xfrm>
            <a:off x="6684927" y="1573053"/>
            <a:ext cx="4358797" cy="803956"/>
          </a:xfrm>
          <a:prstGeom prst="rect">
            <a:avLst/>
          </a:prstGeom>
        </p:spPr>
      </p:pic>
      <p:grpSp>
        <p:nvGrpSpPr>
          <p:cNvPr id="53" name="Group 52">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54" name="Freeform: Shape 53">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2" name="Freeform: Shape 6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7" name="Freeform: Shape 56">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4">
            <a:extLst>
              <a:ext uri="{FF2B5EF4-FFF2-40B4-BE49-F238E27FC236}">
                <a16:creationId xmlns:a16="http://schemas.microsoft.com/office/drawing/2014/main" id="{0F342099-0103-382C-986C-FB8C5D7AA954}"/>
              </a:ext>
            </a:extLst>
          </p:cNvPr>
          <p:cNvSpPr>
            <a:spLocks noGrp="1"/>
          </p:cNvSpPr>
          <p:nvPr>
            <p:ph type="title"/>
          </p:nvPr>
        </p:nvSpPr>
        <p:spPr>
          <a:xfrm>
            <a:off x="1014985" y="819015"/>
            <a:ext cx="5392454" cy="2754480"/>
          </a:xfrm>
        </p:spPr>
        <p:txBody>
          <a:bodyPr vert="horz" lIns="91440" tIns="45720" rIns="91440" bIns="45720" rtlCol="0" anchor="b">
            <a:normAutofit/>
          </a:bodyPr>
          <a:lstStyle/>
          <a:p>
            <a:r>
              <a:rPr lang="en-US" sz="4800" u="sng" dirty="0">
                <a:solidFill>
                  <a:schemeClr val="bg1"/>
                </a:solidFill>
                <a:effectLst/>
              </a:rPr>
              <a:t>Query 5: Sales Breakdown by Car Year</a:t>
            </a:r>
            <a:br>
              <a:rPr lang="en-US" sz="4800" dirty="0">
                <a:solidFill>
                  <a:schemeClr val="bg1"/>
                </a:solidFill>
                <a:effectLst/>
              </a:rPr>
            </a:br>
            <a:endParaRPr lang="en-US" sz="4800" dirty="0">
              <a:solidFill>
                <a:schemeClr val="bg1"/>
              </a:solidFill>
            </a:endParaRPr>
          </a:p>
        </p:txBody>
      </p:sp>
      <p:sp>
        <p:nvSpPr>
          <p:cNvPr id="6" name="Text Placeholder 5">
            <a:extLst>
              <a:ext uri="{FF2B5EF4-FFF2-40B4-BE49-F238E27FC236}">
                <a16:creationId xmlns:a16="http://schemas.microsoft.com/office/drawing/2014/main" id="{F21F1B4F-80CA-C75C-673D-3DB05BA85594}"/>
              </a:ext>
            </a:extLst>
          </p:cNvPr>
          <p:cNvSpPr>
            <a:spLocks noGrp="1"/>
          </p:cNvSpPr>
          <p:nvPr>
            <p:ph type="body" idx="1"/>
          </p:nvPr>
        </p:nvSpPr>
        <p:spPr>
          <a:xfrm>
            <a:off x="1014985" y="3627219"/>
            <a:ext cx="5392454" cy="2411765"/>
          </a:xfrm>
        </p:spPr>
        <p:txBody>
          <a:bodyPr vert="horz" lIns="91440" tIns="45720" rIns="91440" bIns="45720" rtlCol="0" anchor="t">
            <a:normAutofit/>
          </a:bodyPr>
          <a:lstStyle/>
          <a:p>
            <a:pPr indent="-228600">
              <a:buFont typeface="Arial" panose="020B0604020202020204" pitchFamily="34" charset="0"/>
              <a:buChar char="•"/>
            </a:pPr>
            <a:r>
              <a:rPr lang="en-US" sz="1300" b="0">
                <a:solidFill>
                  <a:schemeClr val="bg1"/>
                </a:solidFill>
              </a:rPr>
              <a:t>Trends in the proportional demand for new vs used cars may be seen by breaking down sales performance by model year. The sales contribution of each vehicle age segment may be calculated by grouping sales data by model year and adding the total selling price per group. Because they are more expensive, brand-new model year cars may get the greatest overall sales revenue, according to the comparison. Alternatively, if the pricing differential outweighs the volume advantages from new automobiles, secondhand autos provide more profit overall. In order to maximize financial expenditures against proven sales demand throughout the age spectrum, trade-in offers, pre-owned vehicle acquisition at auction, and the purchase of new model year inventory are guided by an understanding of vehicle age preferences, and model-year. </a:t>
            </a:r>
          </a:p>
        </p:txBody>
      </p:sp>
      <p:sp>
        <p:nvSpPr>
          <p:cNvPr id="4" name="TextBox 3">
            <a:extLst>
              <a:ext uri="{FF2B5EF4-FFF2-40B4-BE49-F238E27FC236}">
                <a16:creationId xmlns:a16="http://schemas.microsoft.com/office/drawing/2014/main" id="{C2F861C5-4CBE-5864-04C3-9C013956F281}"/>
              </a:ext>
            </a:extLst>
          </p:cNvPr>
          <p:cNvSpPr txBox="1"/>
          <p:nvPr/>
        </p:nvSpPr>
        <p:spPr>
          <a:xfrm>
            <a:off x="6601154" y="3347218"/>
            <a:ext cx="6096000" cy="369332"/>
          </a:xfrm>
          <a:prstGeom prst="rect">
            <a:avLst/>
          </a:prstGeom>
          <a:noFill/>
        </p:spPr>
        <p:txBody>
          <a:bodyPr wrap="square">
            <a:spAutoFit/>
          </a:bodyPr>
          <a:lstStyle/>
          <a:p>
            <a:r>
              <a:rPr lang="en-US" b="1" dirty="0">
                <a:solidFill>
                  <a:schemeClr val="bg1"/>
                </a:solidFill>
                <a:latin typeface="Agency FB" panose="020B0503020202020204" pitchFamily="34" charset="0"/>
              </a:rPr>
              <a:t>Result:</a:t>
            </a:r>
          </a:p>
        </p:txBody>
      </p:sp>
    </p:spTree>
    <p:extLst>
      <p:ext uri="{BB962C8B-B14F-4D97-AF65-F5344CB8AC3E}">
        <p14:creationId xmlns:p14="http://schemas.microsoft.com/office/powerpoint/2010/main" val="367676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3" name="Rectangle 1062">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4" name="Rectangle 106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26" name="Picture 2" descr="A black sports car parked in a tunnel&#10;&#10;Description automatically generated">
            <a:extLst>
              <a:ext uri="{FF2B5EF4-FFF2-40B4-BE49-F238E27FC236}">
                <a16:creationId xmlns:a16="http://schemas.microsoft.com/office/drawing/2014/main" id="{E577ED31-F78C-209F-F79D-82A18C02989E}"/>
              </a:ext>
            </a:extLst>
          </p:cNvPr>
          <p:cNvPicPr>
            <a:picLocks noGrp="1" noChangeAspect="1" noChangeArrowheads="1"/>
          </p:cNvPicPr>
          <p:nvPr>
            <p:ph idx="1"/>
          </p:nvPr>
        </p:nvPicPr>
        <p:blipFill rotWithShape="1">
          <a:blip r:embed="rId2">
            <a:alphaModFix amt="60000"/>
            <a:extLst>
              <a:ext uri="{28A0092B-C50C-407E-A947-70E740481C1C}">
                <a14:useLocalDpi xmlns:a14="http://schemas.microsoft.com/office/drawing/2010/main" val="0"/>
              </a:ext>
            </a:extLst>
          </a:blip>
          <a:srcRect/>
          <a:stretch/>
        </p:blipFill>
        <p:spPr bwMode="auto">
          <a:xfrm>
            <a:off x="-1" y="5797"/>
            <a:ext cx="1219200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9" name="Title 4">
            <a:extLst>
              <a:ext uri="{FF2B5EF4-FFF2-40B4-BE49-F238E27FC236}">
                <a16:creationId xmlns:a16="http://schemas.microsoft.com/office/drawing/2014/main" id="{3DC25A35-DBDB-45DB-6B7C-AB4253949A55}"/>
              </a:ext>
            </a:extLst>
          </p:cNvPr>
          <p:cNvSpPr>
            <a:spLocks noGrp="1"/>
          </p:cNvSpPr>
          <p:nvPr>
            <p:ph type="title"/>
          </p:nvPr>
        </p:nvSpPr>
        <p:spPr>
          <a:xfrm>
            <a:off x="1198181" y="728906"/>
            <a:ext cx="9792471" cy="2057037"/>
          </a:xfrm>
        </p:spPr>
        <p:txBody>
          <a:bodyPr vert="horz" lIns="91440" tIns="45720" rIns="91440" bIns="45720" rtlCol="0" anchor="ctr">
            <a:normAutofit/>
          </a:bodyPr>
          <a:lstStyle/>
          <a:p>
            <a:r>
              <a:rPr lang="en-US" sz="4400" b="0" i="0" u="sng">
                <a:solidFill>
                  <a:srgbClr val="FFFFFF"/>
                </a:solidFill>
                <a:effectLst/>
              </a:rPr>
              <a:t>Harvesting, Storing &amp; Retrieving Data Adta - 5240</a:t>
            </a:r>
            <a:endParaRPr lang="en-US" sz="4400" u="sng">
              <a:solidFill>
                <a:srgbClr val="FFFFFF"/>
              </a:solidFill>
            </a:endParaRPr>
          </a:p>
        </p:txBody>
      </p:sp>
      <p:sp>
        <p:nvSpPr>
          <p:cNvPr id="1041" name="Text Placeholder 6">
            <a:extLst>
              <a:ext uri="{FF2B5EF4-FFF2-40B4-BE49-F238E27FC236}">
                <a16:creationId xmlns:a16="http://schemas.microsoft.com/office/drawing/2014/main" id="{5F84D99D-E818-9FBF-5AB6-84A6590D9C60}"/>
              </a:ext>
            </a:extLst>
          </p:cNvPr>
          <p:cNvSpPr>
            <a:spLocks noGrp="1"/>
          </p:cNvSpPr>
          <p:nvPr>
            <p:ph type="body" sz="half" idx="2"/>
          </p:nvPr>
        </p:nvSpPr>
        <p:spPr>
          <a:xfrm>
            <a:off x="1198181" y="2957665"/>
            <a:ext cx="9792471" cy="3171423"/>
          </a:xfrm>
        </p:spPr>
        <p:txBody>
          <a:bodyPr vert="horz" lIns="91440" tIns="45720" rIns="91440" bIns="45720" rtlCol="0">
            <a:normAutofit/>
          </a:bodyPr>
          <a:lstStyle/>
          <a:p>
            <a:pPr indent="-228600">
              <a:buFont typeface="Arial" panose="020B0604020202020204" pitchFamily="34" charset="0"/>
              <a:buChar char="•"/>
            </a:pPr>
            <a:endParaRPr lang="en-US" sz="2000" b="1" i="0" u="sng" dirty="0">
              <a:solidFill>
                <a:schemeClr val="bg2"/>
              </a:solidFill>
              <a:effectLst/>
            </a:endParaRPr>
          </a:p>
          <a:p>
            <a:pPr indent="-228600">
              <a:buFont typeface="Arial" panose="020B0604020202020204" pitchFamily="34" charset="0"/>
              <a:buChar char="•"/>
            </a:pPr>
            <a:endParaRPr lang="en-US" sz="2000" b="1" i="0" u="sng" dirty="0">
              <a:solidFill>
                <a:schemeClr val="bg2"/>
              </a:solidFill>
              <a:effectLst/>
            </a:endParaRPr>
          </a:p>
          <a:p>
            <a:pPr marL="342900" indent="-228600">
              <a:buFont typeface="Arial" panose="020B0604020202020204" pitchFamily="34" charset="0"/>
              <a:buChar char="•"/>
            </a:pPr>
            <a:r>
              <a:rPr lang="en-US" sz="2000" b="1" i="0" dirty="0">
                <a:solidFill>
                  <a:schemeClr val="bg2"/>
                </a:solidFill>
                <a:effectLst/>
              </a:rPr>
              <a:t> </a:t>
            </a:r>
            <a:r>
              <a:rPr lang="en-US" sz="2000" b="1" dirty="0">
                <a:solidFill>
                  <a:schemeClr val="bg2"/>
                </a:solidFill>
              </a:rPr>
              <a:t>Azhan Salem</a:t>
            </a:r>
            <a:br>
              <a:rPr lang="en-US" sz="2000" dirty="0">
                <a:solidFill>
                  <a:srgbClr val="FFFFFF"/>
                </a:solidFill>
              </a:rPr>
            </a:br>
            <a:endParaRPr lang="en-US" sz="2000" dirty="0">
              <a:solidFill>
                <a:srgbClr val="FFFFFF"/>
              </a:solidFill>
            </a:endParaRPr>
          </a:p>
        </p:txBody>
      </p:sp>
    </p:spTree>
    <p:extLst>
      <p:ext uri="{BB962C8B-B14F-4D97-AF65-F5344CB8AC3E}">
        <p14:creationId xmlns:p14="http://schemas.microsoft.com/office/powerpoint/2010/main" val="802283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4A900A7B-1C33-4B3B-FBAD-C7FE749066B6}"/>
              </a:ext>
            </a:extLst>
          </p:cNvPr>
          <p:cNvSpPr>
            <a:spLocks noGrp="1"/>
          </p:cNvSpPr>
          <p:nvPr>
            <p:ph type="body" sz="half" idx="2"/>
          </p:nvPr>
        </p:nvSpPr>
        <p:spPr>
          <a:xfrm>
            <a:off x="-1" y="560029"/>
            <a:ext cx="7071360" cy="3908586"/>
          </a:xfrm>
        </p:spPr>
        <p:txBody>
          <a:bodyPr vert="horz" lIns="91440" tIns="45720" rIns="91440" bIns="45720" rtlCol="0">
            <a:normAutofit/>
          </a:bodyPr>
          <a:lstStyle/>
          <a:p>
            <a:pPr indent="-228600">
              <a:buFont typeface="Arial" panose="020B0604020202020204" pitchFamily="34" charset="0"/>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Query 5: </a:t>
            </a:r>
            <a:r>
              <a:rPr lang="en-US" sz="2000" b="1" u="sng" dirty="0">
                <a:solidFill>
                  <a:srgbClr val="0070C0"/>
                </a:solidFill>
                <a:latin typeface="Times New Roman" panose="02020603050405020304" pitchFamily="18" charset="0"/>
                <a:cs typeface="Times New Roman" panose="02020603050405020304" pitchFamily="18" charset="0"/>
              </a:rPr>
              <a:t>Visualization  Look</a:t>
            </a:r>
            <a:r>
              <a:rPr lang="en-US" sz="2000" b="1" u="sng" kern="1200" dirty="0">
                <a:solidFill>
                  <a:srgbClr val="0070C0"/>
                </a:solidFill>
                <a:effectLst/>
                <a:latin typeface="Times New Roman" panose="02020603050405020304" pitchFamily="18" charset="0"/>
                <a:cs typeface="Times New Roman" panose="02020603050405020304" pitchFamily="18" charset="0"/>
              </a:rPr>
              <a:t>  </a:t>
            </a:r>
            <a: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Sales Breakdown by Car Year</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DE7FA8FD-6334-A10B-3134-CA567AF5C5F0}"/>
              </a:ext>
            </a:extLst>
          </p:cNvPr>
          <p:cNvPicPr>
            <a:picLocks noChangeAspect="1"/>
          </p:cNvPicPr>
          <p:nvPr/>
        </p:nvPicPr>
        <p:blipFill>
          <a:blip r:embed="rId2"/>
          <a:stretch>
            <a:fillRect/>
          </a:stretch>
        </p:blipFill>
        <p:spPr>
          <a:xfrm>
            <a:off x="987779" y="1097280"/>
            <a:ext cx="10216441" cy="5516880"/>
          </a:xfrm>
          <a:prstGeom prst="rect">
            <a:avLst/>
          </a:prstGeom>
          <a:noFill/>
        </p:spPr>
      </p:pic>
    </p:spTree>
    <p:extLst>
      <p:ext uri="{BB962C8B-B14F-4D97-AF65-F5344CB8AC3E}">
        <p14:creationId xmlns:p14="http://schemas.microsoft.com/office/powerpoint/2010/main" val="406714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517B86-6D94-6389-46D6-FA43EEA0403B}"/>
              </a:ext>
            </a:extLst>
          </p:cNvPr>
          <p:cNvSpPr>
            <a:spLocks noGrp="1"/>
          </p:cNvSpPr>
          <p:nvPr>
            <p:ph type="title"/>
          </p:nvPr>
        </p:nvSpPr>
        <p:spPr>
          <a:xfrm>
            <a:off x="5232400" y="513184"/>
            <a:ext cx="6140449" cy="998375"/>
          </a:xfrm>
        </p:spPr>
        <p:txBody>
          <a:bodyPr vert="horz" lIns="91440" tIns="45720" rIns="91440" bIns="45720" rtlCol="0" anchor="t">
            <a:noAutofit/>
          </a:bodyPr>
          <a:lstStyle/>
          <a:p>
            <a:pPr marL="0" marR="0">
              <a:spcAft>
                <a:spcPts val="800"/>
              </a:spcAft>
            </a:pPr>
            <a:r>
              <a:rPr lang="en-US" sz="3200" b="1" u="sng" dirty="0">
                <a:solidFill>
                  <a:srgbClr val="00B0F0"/>
                </a:solidFill>
                <a:effectLst/>
                <a:latin typeface="Times New Roman" panose="02020603050405020304" pitchFamily="18" charset="0"/>
                <a:cs typeface="Times New Roman" panose="02020603050405020304" pitchFamily="18" charset="0"/>
              </a:rPr>
              <a:t> </a:t>
            </a:r>
            <a:br>
              <a:rPr lang="en-US" sz="3200" b="1" u="sng" dirty="0">
                <a:solidFill>
                  <a:srgbClr val="00B0F0"/>
                </a:solidFill>
                <a:effectLst/>
                <a:latin typeface="Times New Roman" panose="02020603050405020304" pitchFamily="18" charset="0"/>
                <a:cs typeface="Times New Roman" panose="02020603050405020304" pitchFamily="18" charset="0"/>
              </a:rPr>
            </a:br>
            <a:r>
              <a:rPr lang="en-US" sz="3200" b="1" u="sng" dirty="0">
                <a:solidFill>
                  <a:srgbClr val="00B0F0"/>
                </a:solidFill>
                <a:effectLst/>
                <a:latin typeface="Times New Roman" panose="02020603050405020304" pitchFamily="18" charset="0"/>
                <a:cs typeface="Times New Roman" panose="02020603050405020304" pitchFamily="18" charset="0"/>
              </a:rPr>
              <a:t>Query 6: Customer Loyalty</a:t>
            </a:r>
            <a:br>
              <a:rPr lang="en-US" sz="3200" b="1" u="sng" dirty="0">
                <a:solidFill>
                  <a:srgbClr val="00B0F0"/>
                </a:solidFill>
                <a:effectLst/>
                <a:latin typeface="Times New Roman" panose="02020603050405020304" pitchFamily="18" charset="0"/>
                <a:cs typeface="Times New Roman" panose="02020603050405020304" pitchFamily="18" charset="0"/>
              </a:rPr>
            </a:br>
            <a:endParaRPr lang="en-US" sz="3200" b="1" u="sng" dirty="0">
              <a:solidFill>
                <a:srgbClr val="00B0F0"/>
              </a:solidFill>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A18E8AF0-57F3-4E67-AB90-C8DAC7135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3" name="Group 22">
              <a:extLst>
                <a:ext uri="{FF2B5EF4-FFF2-40B4-BE49-F238E27FC236}">
                  <a16:creationId xmlns:a16="http://schemas.microsoft.com/office/drawing/2014/main" id="{CD060FA9-04BB-4F42-A882-4448179566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1" name="Freeform: Shape 30">
                <a:extLst>
                  <a:ext uri="{FF2B5EF4-FFF2-40B4-BE49-F238E27FC236}">
                    <a16:creationId xmlns:a16="http://schemas.microsoft.com/office/drawing/2014/main" id="{2499CE50-F6DF-42D1-A1DF-2E014ABF3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5EF919B7-6C5A-40BB-9604-805D6785E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4" name="Group 23">
              <a:extLst>
                <a:ext uri="{FF2B5EF4-FFF2-40B4-BE49-F238E27FC236}">
                  <a16:creationId xmlns:a16="http://schemas.microsoft.com/office/drawing/2014/main" id="{CD2C7F27-09E2-43E0-B571-E95E511F126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24">
                <a:extLst>
                  <a:ext uri="{FF2B5EF4-FFF2-40B4-BE49-F238E27FC236}">
                    <a16:creationId xmlns:a16="http://schemas.microsoft.com/office/drawing/2014/main" id="{1A7830C9-FC12-40AB-BF67-9B212AB8F3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9" name="Freeform: Shape 28">
                  <a:extLst>
                    <a:ext uri="{FF2B5EF4-FFF2-40B4-BE49-F238E27FC236}">
                      <a16:creationId xmlns:a16="http://schemas.microsoft.com/office/drawing/2014/main" id="{E5A4A589-E9CA-41F2-A18C-FFC863E70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E6DFDE1C-EF51-49D2-BA0A-86FBD87F10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1F4C4AFE-70BD-4430-9072-3280C18D67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7" name="Freeform: Shape 26">
                  <a:extLst>
                    <a:ext uri="{FF2B5EF4-FFF2-40B4-BE49-F238E27FC236}">
                      <a16:creationId xmlns:a16="http://schemas.microsoft.com/office/drawing/2014/main" id="{C5CE4030-5E8F-4B4E-AA83-2CCC3E788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80757DC5-5894-4F54-9EB2-2575295701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pic>
        <p:nvPicPr>
          <p:cNvPr id="8" name="Content Placeholder 7" descr="A screenshot of a table&#10;&#10;Description automatically generated">
            <a:extLst>
              <a:ext uri="{FF2B5EF4-FFF2-40B4-BE49-F238E27FC236}">
                <a16:creationId xmlns:a16="http://schemas.microsoft.com/office/drawing/2014/main" id="{11001414-8003-BE1C-9813-3C2C63AA9C31}"/>
              </a:ext>
            </a:extLst>
          </p:cNvPr>
          <p:cNvPicPr>
            <a:picLocks noGrp="1" noChangeAspect="1"/>
          </p:cNvPicPr>
          <p:nvPr>
            <p:ph sz="half" idx="2"/>
          </p:nvPr>
        </p:nvPicPr>
        <p:blipFill>
          <a:blip r:embed="rId3"/>
          <a:stretch>
            <a:fillRect/>
          </a:stretch>
        </p:blipFill>
        <p:spPr>
          <a:xfrm>
            <a:off x="363771" y="3456991"/>
            <a:ext cx="2920481" cy="2800868"/>
          </a:xfrm>
          <a:prstGeom prst="rect">
            <a:avLst/>
          </a:prstGeom>
        </p:spPr>
      </p:pic>
      <p:sp>
        <p:nvSpPr>
          <p:cNvPr id="3" name="Text Placeholder 2">
            <a:extLst>
              <a:ext uri="{FF2B5EF4-FFF2-40B4-BE49-F238E27FC236}">
                <a16:creationId xmlns:a16="http://schemas.microsoft.com/office/drawing/2014/main" id="{CCA71B3A-DCB3-0161-31D1-449752F6DE8D}"/>
              </a:ext>
            </a:extLst>
          </p:cNvPr>
          <p:cNvSpPr>
            <a:spLocks noGrp="1"/>
          </p:cNvSpPr>
          <p:nvPr>
            <p:ph type="body" idx="1"/>
          </p:nvPr>
        </p:nvSpPr>
        <p:spPr>
          <a:xfrm>
            <a:off x="5232401" y="1726163"/>
            <a:ext cx="6140449" cy="3461657"/>
          </a:xfrm>
        </p:spPr>
        <p:txBody>
          <a:bodyPr vert="horz" lIns="91440" tIns="45720" rIns="91440" bIns="45720" rtlCol="0">
            <a:normAutofit/>
          </a:bodyPr>
          <a:lstStyle/>
          <a:p>
            <a:pPr indent="-228600">
              <a:buFont typeface="Arial" panose="020B0604020202020204" pitchFamily="34" charset="0"/>
              <a:buChar char="•"/>
            </a:pPr>
            <a:r>
              <a:rPr lang="en-US" sz="2000" b="0" dirty="0">
                <a:solidFill>
                  <a:schemeClr val="bg1">
                    <a:alpha val="80000"/>
                  </a:schemeClr>
                </a:solidFill>
                <a:latin typeface="Times New Roman" panose="02020603050405020304" pitchFamily="18" charset="0"/>
                <a:cs typeface="Times New Roman" panose="02020603050405020304" pitchFamily="18" charset="0"/>
              </a:rPr>
              <a:t>Sales data analysis identifies devoted repeat customers by highlighting situations in which a single consumer has made many car purchases over time. These consumers probably have a positive ownership experience, continue to be brand loyal, or have continuing automotive demands. Knowing which of our top clients are most likely to come back enables us to design tailored loyalty programs with exclusive benefits for their ongoing support. Further retention strategies, such as trade-in bonuses and service discounts, may encourage more repeat business. </a:t>
            </a:r>
          </a:p>
        </p:txBody>
      </p:sp>
      <p:pic>
        <p:nvPicPr>
          <p:cNvPr id="9" name="Picture 8">
            <a:extLst>
              <a:ext uri="{FF2B5EF4-FFF2-40B4-BE49-F238E27FC236}">
                <a16:creationId xmlns:a16="http://schemas.microsoft.com/office/drawing/2014/main" id="{9DCBEA5C-E004-8F2E-1DAA-4DC9553ED4CA}"/>
              </a:ext>
            </a:extLst>
          </p:cNvPr>
          <p:cNvPicPr>
            <a:picLocks noChangeAspect="1"/>
          </p:cNvPicPr>
          <p:nvPr/>
        </p:nvPicPr>
        <p:blipFill>
          <a:blip r:embed="rId4"/>
          <a:stretch>
            <a:fillRect/>
          </a:stretch>
        </p:blipFill>
        <p:spPr>
          <a:xfrm>
            <a:off x="132080" y="485857"/>
            <a:ext cx="4128771" cy="828426"/>
          </a:xfrm>
          <a:prstGeom prst="rect">
            <a:avLst/>
          </a:prstGeom>
        </p:spPr>
      </p:pic>
      <p:sp>
        <p:nvSpPr>
          <p:cNvPr id="10" name="TextBox 9">
            <a:extLst>
              <a:ext uri="{FF2B5EF4-FFF2-40B4-BE49-F238E27FC236}">
                <a16:creationId xmlns:a16="http://schemas.microsoft.com/office/drawing/2014/main" id="{BB68EF98-7075-1FD6-B9EC-FACB919C404F}"/>
              </a:ext>
            </a:extLst>
          </p:cNvPr>
          <p:cNvSpPr txBox="1"/>
          <p:nvPr/>
        </p:nvSpPr>
        <p:spPr>
          <a:xfrm>
            <a:off x="363771" y="3031677"/>
            <a:ext cx="1124026" cy="369332"/>
          </a:xfrm>
          <a:prstGeom prst="rect">
            <a:avLst/>
          </a:prstGeom>
          <a:noFill/>
        </p:spPr>
        <p:txBody>
          <a:bodyPr wrap="none" rtlCol="0">
            <a:spAutoFit/>
          </a:bodyPr>
          <a:lstStyle/>
          <a:p>
            <a:r>
              <a:rPr lang="en-US" dirty="0">
                <a:solidFill>
                  <a:schemeClr val="bg1"/>
                </a:solidFill>
                <a:latin typeface="Algerian" panose="04020705040A02060702" pitchFamily="82" charset="0"/>
              </a:rPr>
              <a:t>Result:</a:t>
            </a:r>
            <a:r>
              <a:rPr lang="en-US" dirty="0">
                <a:latin typeface="Algerian" panose="04020705040A02060702" pitchFamily="82" charset="0"/>
              </a:rPr>
              <a:t>:</a:t>
            </a:r>
          </a:p>
        </p:txBody>
      </p:sp>
    </p:spTree>
    <p:extLst>
      <p:ext uri="{BB962C8B-B14F-4D97-AF65-F5344CB8AC3E}">
        <p14:creationId xmlns:p14="http://schemas.microsoft.com/office/powerpoint/2010/main" val="3231110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E27D8F41-BBB9-1B26-47E1-44CB37EF4D94}"/>
              </a:ext>
            </a:extLst>
          </p:cNvPr>
          <p:cNvSpPr>
            <a:spLocks noGrp="1"/>
          </p:cNvSpPr>
          <p:nvPr>
            <p:ph type="body" sz="half" idx="2"/>
          </p:nvPr>
        </p:nvSpPr>
        <p:spPr>
          <a:xfrm>
            <a:off x="0" y="619760"/>
            <a:ext cx="6350000" cy="4609168"/>
          </a:xfrm>
        </p:spPr>
        <p:txBody>
          <a:bodyPr vert="horz" lIns="91440" tIns="45720" rIns="91440" bIns="45720" rtlCol="0">
            <a:normAutofit/>
          </a:bodyPr>
          <a:lstStyle/>
          <a:p>
            <a:pPr indent="-228600">
              <a:buFont typeface="Arial" panose="020B0604020202020204" pitchFamily="34" charset="0"/>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Query 6: </a:t>
            </a:r>
            <a:r>
              <a:rPr lang="en-US" sz="2000" b="1" u="sng" dirty="0">
                <a:solidFill>
                  <a:srgbClr val="0070C0"/>
                </a:solidFill>
                <a:latin typeface="Times New Roman" panose="02020603050405020304" pitchFamily="18" charset="0"/>
                <a:cs typeface="Times New Roman" panose="02020603050405020304" pitchFamily="18" charset="0"/>
              </a:rPr>
              <a:t>Visualization  Look for </a:t>
            </a:r>
            <a: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Customer Loyalty</a:t>
            </a:r>
            <a:b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262A20B7-BC18-8B40-17CA-C397D713DEDE}"/>
              </a:ext>
            </a:extLst>
          </p:cNvPr>
          <p:cNvPicPr>
            <a:picLocks noChangeAspect="1"/>
          </p:cNvPicPr>
          <p:nvPr/>
        </p:nvPicPr>
        <p:blipFill>
          <a:blip r:embed="rId2"/>
          <a:stretch>
            <a:fillRect/>
          </a:stretch>
        </p:blipFill>
        <p:spPr>
          <a:xfrm>
            <a:off x="1288310" y="1334704"/>
            <a:ext cx="9615379" cy="5120190"/>
          </a:xfrm>
          <a:prstGeom prst="rect">
            <a:avLst/>
          </a:prstGeom>
          <a:noFill/>
        </p:spPr>
      </p:pic>
    </p:spTree>
    <p:extLst>
      <p:ext uri="{BB962C8B-B14F-4D97-AF65-F5344CB8AC3E}">
        <p14:creationId xmlns:p14="http://schemas.microsoft.com/office/powerpoint/2010/main" val="2624741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55C7CAAE-F949-285A-0F7F-AD8142893A24}"/>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sz="3400" b="1" u="sng">
                <a:effectLst/>
              </a:rPr>
              <a:t>Query 7: Car Make Popularity Over Time</a:t>
            </a:r>
            <a:br>
              <a:rPr lang="en-US" sz="3400" b="1" u="sng">
                <a:effectLst/>
              </a:rPr>
            </a:br>
            <a:endParaRPr lang="en-US" sz="3400" b="1" u="sng"/>
          </a:p>
        </p:txBody>
      </p:sp>
      <p:sp>
        <p:nvSpPr>
          <p:cNvPr id="3" name="Text Placeholder 2">
            <a:extLst>
              <a:ext uri="{FF2B5EF4-FFF2-40B4-BE49-F238E27FC236}">
                <a16:creationId xmlns:a16="http://schemas.microsoft.com/office/drawing/2014/main" id="{DBD52946-9726-067F-00F7-DCACD5B7C60F}"/>
              </a:ext>
            </a:extLst>
          </p:cNvPr>
          <p:cNvSpPr>
            <a:spLocks noGrp="1"/>
          </p:cNvSpPr>
          <p:nvPr>
            <p:ph type="body" idx="1"/>
          </p:nvPr>
        </p:nvSpPr>
        <p:spPr>
          <a:xfrm>
            <a:off x="838201" y="2623381"/>
            <a:ext cx="3888528" cy="3553581"/>
          </a:xfrm>
        </p:spPr>
        <p:txBody>
          <a:bodyPr vert="horz" lIns="91440" tIns="45720" rIns="91440" bIns="45720" rtlCol="0">
            <a:normAutofit/>
          </a:bodyPr>
          <a:lstStyle/>
          <a:p>
            <a:pPr indent="-228600">
              <a:buFont typeface="Arial" panose="020B0604020202020204" pitchFamily="34" charset="0"/>
              <a:buChar char="•"/>
            </a:pPr>
            <a:r>
              <a:rPr lang="en-US" sz="1400" b="0"/>
              <a:t>Future decision-making and strategy adjustments are guided by tracking customer preference shifts for vehicles over time. After extracting the automobile make and year from the sale date, the query puts all sales records together. This data format allows for the yearly analysis of make-level demand. Finding a pattern of strong sales reinforces the need for dealers to continue building connections with their manufacturers and receiving incentives. When operations are adjusted in response to fluctuations in consumer preferences, showroom inventory, technician training, manufacturer relationships, and sales initiatives are all in line with the dynamically changing market conditions that drive sales growth.</a:t>
            </a:r>
          </a:p>
        </p:txBody>
      </p:sp>
      <p:pic>
        <p:nvPicPr>
          <p:cNvPr id="8" name="Content Placeholder 7" descr="A screenshot of a computer&#10;&#10;Description automatically generated">
            <a:extLst>
              <a:ext uri="{FF2B5EF4-FFF2-40B4-BE49-F238E27FC236}">
                <a16:creationId xmlns:a16="http://schemas.microsoft.com/office/drawing/2014/main" id="{FB324583-9928-7D31-AC57-13FEF10BF844}"/>
              </a:ext>
            </a:extLst>
          </p:cNvPr>
          <p:cNvPicPr>
            <a:picLocks noGrp="1" noChangeAspect="1"/>
          </p:cNvPicPr>
          <p:nvPr>
            <p:ph sz="half" idx="2"/>
          </p:nvPr>
        </p:nvPicPr>
        <p:blipFill>
          <a:blip r:embed="rId2"/>
          <a:stretch>
            <a:fillRect/>
          </a:stretch>
        </p:blipFill>
        <p:spPr>
          <a:xfrm>
            <a:off x="7200404" y="2869537"/>
            <a:ext cx="4491887" cy="2459308"/>
          </a:xfrm>
          <a:prstGeom prst="rect">
            <a:avLst/>
          </a:prstGeom>
        </p:spPr>
      </p:pic>
      <p:pic>
        <p:nvPicPr>
          <p:cNvPr id="7" name="Content Placeholder 6" descr="A close-up of a website&#10;&#10;Description automatically generated">
            <a:extLst>
              <a:ext uri="{FF2B5EF4-FFF2-40B4-BE49-F238E27FC236}">
                <a16:creationId xmlns:a16="http://schemas.microsoft.com/office/drawing/2014/main" id="{77A7021D-43A5-C3A0-7EBD-261D90FBB4A7}"/>
              </a:ext>
            </a:extLst>
          </p:cNvPr>
          <p:cNvPicPr>
            <a:picLocks noGrp="1" noChangeAspect="1"/>
          </p:cNvPicPr>
          <p:nvPr>
            <p:ph sz="quarter" idx="4"/>
          </p:nvPr>
        </p:nvPicPr>
        <p:blipFill>
          <a:blip r:embed="rId3"/>
          <a:stretch>
            <a:fillRect/>
          </a:stretch>
        </p:blipFill>
        <p:spPr>
          <a:xfrm>
            <a:off x="6305383" y="969692"/>
            <a:ext cx="5813464" cy="930153"/>
          </a:xfrm>
          <a:prstGeom prst="rect">
            <a:avLst/>
          </a:prstGeom>
        </p:spPr>
      </p:pic>
      <p:sp>
        <p:nvSpPr>
          <p:cNvPr id="4" name="TextBox 3">
            <a:extLst>
              <a:ext uri="{FF2B5EF4-FFF2-40B4-BE49-F238E27FC236}">
                <a16:creationId xmlns:a16="http://schemas.microsoft.com/office/drawing/2014/main" id="{234358ED-784A-C711-71E0-906AE4849B8E}"/>
              </a:ext>
            </a:extLst>
          </p:cNvPr>
          <p:cNvSpPr txBox="1"/>
          <p:nvPr/>
        </p:nvSpPr>
        <p:spPr>
          <a:xfrm>
            <a:off x="7122160" y="2438715"/>
            <a:ext cx="1063112" cy="369332"/>
          </a:xfrm>
          <a:prstGeom prst="rect">
            <a:avLst/>
          </a:prstGeom>
          <a:noFill/>
        </p:spPr>
        <p:txBody>
          <a:bodyPr wrap="none" rtlCol="0">
            <a:spAutoFit/>
          </a:bodyPr>
          <a:lstStyle/>
          <a:p>
            <a:r>
              <a:rPr lang="en-US" dirty="0">
                <a:latin typeface="Algerian" panose="04020705040A02060702" pitchFamily="82" charset="0"/>
              </a:rPr>
              <a:t>Result:</a:t>
            </a:r>
          </a:p>
        </p:txBody>
      </p:sp>
    </p:spTree>
    <p:extLst>
      <p:ext uri="{BB962C8B-B14F-4D97-AF65-F5344CB8AC3E}">
        <p14:creationId xmlns:p14="http://schemas.microsoft.com/office/powerpoint/2010/main" val="1975561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3334A96F-C85E-13DC-0A96-AEED19C57D9E}"/>
              </a:ext>
            </a:extLst>
          </p:cNvPr>
          <p:cNvSpPr>
            <a:spLocks noGrp="1"/>
          </p:cNvSpPr>
          <p:nvPr>
            <p:ph type="body" sz="half" idx="2"/>
          </p:nvPr>
        </p:nvSpPr>
        <p:spPr>
          <a:xfrm>
            <a:off x="0" y="153229"/>
            <a:ext cx="7783794" cy="4740419"/>
          </a:xfrm>
        </p:spPr>
        <p:txBody>
          <a:bodyPr vert="horz" lIns="91440" tIns="45720" rIns="91440" bIns="45720" rtlCol="0">
            <a:normAutofit/>
          </a:bodyPr>
          <a:lstStyle/>
          <a:p>
            <a:pPr indent="-228600">
              <a:buFont typeface="Arial" panose="020B0604020202020204" pitchFamily="34" charset="0"/>
              <a:buChar char="•"/>
            </a:pPr>
            <a:r>
              <a:rPr lang="en-US" sz="2000" b="1" u="sng" kern="100" dirty="0">
                <a:effectLst/>
                <a:latin typeface="Times New Roman" panose="02020603050405020304" pitchFamily="18" charset="0"/>
                <a:ea typeface="Calibri" panose="020F0502020204030204" pitchFamily="34" charset="0"/>
                <a:cs typeface="Times New Roman" panose="02020603050405020304" pitchFamily="18" charset="0"/>
              </a:rPr>
              <a:t>Query 7: </a:t>
            </a:r>
            <a:r>
              <a:rPr lang="en-US" sz="2000" b="1" u="sng" dirty="0">
                <a:solidFill>
                  <a:srgbClr val="0070C0"/>
                </a:solidFill>
                <a:latin typeface="Times New Roman" panose="02020603050405020304" pitchFamily="18" charset="0"/>
                <a:cs typeface="Times New Roman" panose="02020603050405020304" pitchFamily="18" charset="0"/>
              </a:rPr>
              <a:t>Visualization  Look for</a:t>
            </a:r>
            <a: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Car Make Popularity Over Time</a:t>
            </a:r>
            <a:br>
              <a:rPr lang="en-US" sz="2000" b="1"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dirty="0"/>
          </a:p>
        </p:txBody>
      </p:sp>
      <p:pic>
        <p:nvPicPr>
          <p:cNvPr id="5" name="Picture 4">
            <a:extLst>
              <a:ext uri="{FF2B5EF4-FFF2-40B4-BE49-F238E27FC236}">
                <a16:creationId xmlns:a16="http://schemas.microsoft.com/office/drawing/2014/main" id="{42DB49AC-588A-F995-6E6F-74DB34DAF9B5}"/>
              </a:ext>
            </a:extLst>
          </p:cNvPr>
          <p:cNvPicPr>
            <a:picLocks noChangeAspect="1"/>
          </p:cNvPicPr>
          <p:nvPr/>
        </p:nvPicPr>
        <p:blipFill>
          <a:blip r:embed="rId2"/>
          <a:stretch>
            <a:fillRect/>
          </a:stretch>
        </p:blipFill>
        <p:spPr>
          <a:xfrm>
            <a:off x="971341" y="928304"/>
            <a:ext cx="10249318" cy="5457763"/>
          </a:xfrm>
          <a:prstGeom prst="rect">
            <a:avLst/>
          </a:prstGeom>
          <a:noFill/>
        </p:spPr>
      </p:pic>
    </p:spTree>
    <p:extLst>
      <p:ext uri="{BB962C8B-B14F-4D97-AF65-F5344CB8AC3E}">
        <p14:creationId xmlns:p14="http://schemas.microsoft.com/office/powerpoint/2010/main" val="441052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5" name="Freeform: Shape 14">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4">
            <a:extLst>
              <a:ext uri="{FF2B5EF4-FFF2-40B4-BE49-F238E27FC236}">
                <a16:creationId xmlns:a16="http://schemas.microsoft.com/office/drawing/2014/main" id="{78BEE229-F8E1-7B39-E042-9FD65A40538A}"/>
              </a:ext>
            </a:extLst>
          </p:cNvPr>
          <p:cNvGraphicFramePr/>
          <p:nvPr>
            <p:extLst>
              <p:ext uri="{D42A27DB-BD31-4B8C-83A1-F6EECF244321}">
                <p14:modId xmlns:p14="http://schemas.microsoft.com/office/powerpoint/2010/main" val="4223191927"/>
              </p:ext>
            </p:extLst>
          </p:nvPr>
        </p:nvGraphicFramePr>
        <p:xfrm>
          <a:off x="0" y="0"/>
          <a:ext cx="12192000" cy="4535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876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Shape 1027">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81FBD169-11CA-39C1-1032-63EE2133D4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6481" y="1779519"/>
            <a:ext cx="5498268" cy="3298961"/>
          </a:xfrm>
          <a:prstGeom prst="rect">
            <a:avLst/>
          </a:prstGeom>
          <a:noFill/>
          <a:extLst>
            <a:ext uri="{909E8E84-426E-40DD-AFC4-6F175D3DCCD1}">
              <a14:hiddenFill xmlns:a14="http://schemas.microsoft.com/office/drawing/2010/main">
                <a:solidFill>
                  <a:srgbClr val="FFFFFF"/>
                </a:solidFill>
              </a14:hiddenFill>
            </a:ext>
          </a:extLst>
        </p:spPr>
      </p:pic>
      <p:grpSp>
        <p:nvGrpSpPr>
          <p:cNvPr id="1029" name="Group 102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1034"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030"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8925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5" name="Rectangle 1074">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43F6B12-5068-21D3-5FBE-4953513ADD5F}"/>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rcRect l="7776" t="6316" r="18213" b="-1"/>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76" name="Rectangle 1075">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111902-1880-9F61-5DFA-EBE29E01E821}"/>
              </a:ext>
            </a:extLst>
          </p:cNvPr>
          <p:cNvSpPr>
            <a:spLocks noGrp="1"/>
          </p:cNvSpPr>
          <p:nvPr>
            <p:ph type="title"/>
          </p:nvPr>
        </p:nvSpPr>
        <p:spPr>
          <a:xfrm>
            <a:off x="4020732" y="1042416"/>
            <a:ext cx="7787882" cy="440944"/>
          </a:xfrm>
        </p:spPr>
        <p:txBody>
          <a:bodyPr vert="horz" lIns="91440" tIns="45720" rIns="91440" bIns="45720" rtlCol="0" anchor="b">
            <a:noAutofit/>
          </a:bodyPr>
          <a:lstStyle/>
          <a:p>
            <a:r>
              <a:rPr lang="en-US" sz="3600" b="1" u="sng">
                <a:latin typeface="Times New Roman" panose="02020603050405020304" pitchFamily="18" charset="0"/>
                <a:cs typeface="Times New Roman" panose="02020603050405020304" pitchFamily="18" charset="0"/>
              </a:rPr>
              <a:t>Data Set Information</a:t>
            </a:r>
            <a:endParaRPr lang="en-US" sz="3600" b="1" u="sng" dirty="0">
              <a:latin typeface="Times New Roman" panose="02020603050405020304" pitchFamily="18" charset="0"/>
              <a:cs typeface="Times New Roman" panose="02020603050405020304" pitchFamily="18" charset="0"/>
            </a:endParaRPr>
          </a:p>
        </p:txBody>
      </p:sp>
      <p:sp>
        <p:nvSpPr>
          <p:cNvPr id="1077" name="Rectangle 10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8" name="Rectangle 107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9" name="Text Placeholder 3">
            <a:extLst>
              <a:ext uri="{FF2B5EF4-FFF2-40B4-BE49-F238E27FC236}">
                <a16:creationId xmlns:a16="http://schemas.microsoft.com/office/drawing/2014/main" id="{4C90CE2C-EF81-D91B-95FF-EFF55678CDDE}"/>
              </a:ext>
            </a:extLst>
          </p:cNvPr>
          <p:cNvSpPr>
            <a:spLocks noGrp="1"/>
          </p:cNvSpPr>
          <p:nvPr>
            <p:ph type="body" sz="half" idx="2"/>
          </p:nvPr>
        </p:nvSpPr>
        <p:spPr>
          <a:xfrm>
            <a:off x="4021494" y="2525766"/>
            <a:ext cx="7787882" cy="3980570"/>
          </a:xfrm>
        </p:spPr>
        <p:txBody>
          <a:bodyPr vert="horz" lIns="91440" tIns="45720" rIns="91440" bIns="45720" rtlCol="0" anchor="t">
            <a:normAutofit lnSpcReduction="10000"/>
          </a:bodyPr>
          <a:lstStyle/>
          <a:p>
            <a:r>
              <a:rPr lang="en-US">
                <a:latin typeface="Times New Roman" panose="02020603050405020304" pitchFamily="18" charset="0"/>
                <a:cs typeface="Times New Roman" panose="02020603050405020304" pitchFamily="18" charset="0"/>
              </a:rPr>
              <a:t>The dataset was gathered from Kaggle: </a:t>
            </a:r>
            <a:r>
              <a:rPr lang="en-US">
                <a:latin typeface="Times New Roman" panose="02020603050405020304" pitchFamily="18" charset="0"/>
                <a:cs typeface="Times New Roman" panose="02020603050405020304" pitchFamily="18" charset="0"/>
                <a:hlinkClick r:id="rId3"/>
              </a:rPr>
              <a:t>https://www.kaggle.com/datasets/suraj520/car-sales-data</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pPr indent="-228600">
              <a:buFont typeface="Arial" panose="020B0604020202020204" pitchFamily="34" charset="0"/>
              <a:buChar char="•"/>
            </a:pPr>
            <a:r>
              <a:rPr lang="en-US">
                <a:solidFill>
                  <a:schemeClr val="tx1">
                    <a:lumMod val="95000"/>
                    <a:lumOff val="5000"/>
                  </a:schemeClr>
                </a:solidFill>
                <a:latin typeface="Times New Roman" panose="02020603050405020304" pitchFamily="18" charset="0"/>
                <a:cs typeface="Times New Roman" panose="02020603050405020304" pitchFamily="18" charset="0"/>
              </a:rPr>
              <a:t>The dataset contains information about the sale of different cars. To make the dataset more precise we are considering the data for the car year from 2022 – 2023. This information can help study car sales patterns over time. It can also help assess how well each car salesperson in the dealership is doing. The data can be used to predict future sales and understand how different things impact car sales, like the type of car, model, year, and salesperson. Additionally, analyzing metrics like average sale price and commission rates by vehicle provides insights into profitability differences across car types to guide inventory investments. Identifying repeat versus one-time customers informs loyalty program decisions. Examining monthly and yearly sales trends enables better alignment of operations to seasonal volume swings. Together this detailed dataset allows both long-term strategy planning around optimal inventory mix, pricing, and sales team staffing as well as short-term tactical forecasts of demand by car segment. The granular sales data gives a comprehensive 360-degree view of the dealership’s true sales productivity, customer value, and market competitiveness.</a:t>
            </a:r>
            <a:endParaRPr lang="en-US"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919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AADBDC52-47F8-AD9A-6254-CC9B251AE9E6}"/>
              </a:ext>
            </a:extLst>
          </p:cNvPr>
          <p:cNvPicPr>
            <a:picLocks noChangeAspect="1"/>
          </p:cNvPicPr>
          <p:nvPr/>
        </p:nvPicPr>
        <p:blipFill>
          <a:blip r:embed="rId2"/>
          <a:stretch>
            <a:fillRect/>
          </a:stretch>
        </p:blipFill>
        <p:spPr>
          <a:xfrm>
            <a:off x="228600" y="548260"/>
            <a:ext cx="11658600" cy="4313679"/>
          </a:xfrm>
          <a:prstGeom prst="rect">
            <a:avLst/>
          </a:prstGeom>
        </p:spPr>
      </p:pic>
    </p:spTree>
    <p:extLst>
      <p:ext uri="{BB962C8B-B14F-4D97-AF65-F5344CB8AC3E}">
        <p14:creationId xmlns:p14="http://schemas.microsoft.com/office/powerpoint/2010/main" val="30807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57E36F3B-5EA3-4859-A8E1-7DB2CD0BF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E2635EE6-D269-46B5-8431-4D0F084D4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
            <a:ext cx="6252552" cy="6858003"/>
          </a:xfrm>
          <a:custGeom>
            <a:avLst/>
            <a:gdLst>
              <a:gd name="connsiteX0" fmla="*/ 2609706 w 6252552"/>
              <a:gd name="connsiteY0" fmla="*/ 0 h 6858003"/>
              <a:gd name="connsiteX1" fmla="*/ 6252552 w 6252552"/>
              <a:gd name="connsiteY1" fmla="*/ 0 h 6858003"/>
              <a:gd name="connsiteX2" fmla="*/ 6252552 w 6252552"/>
              <a:gd name="connsiteY2" fmla="*/ 6858002 h 6858003"/>
              <a:gd name="connsiteX3" fmla="*/ 6228060 w 6252552"/>
              <a:gd name="connsiteY3" fmla="*/ 6858002 h 6858003"/>
              <a:gd name="connsiteX4" fmla="*/ 6228060 w 6252552"/>
              <a:gd name="connsiteY4" fmla="*/ 6858003 h 6858003"/>
              <a:gd name="connsiteX5" fmla="*/ 0 w 6252552"/>
              <a:gd name="connsiteY5" fmla="*/ 6858003 h 6858003"/>
              <a:gd name="connsiteX6" fmla="*/ 0 w 6252552"/>
              <a:gd name="connsiteY6" fmla="*/ 1 h 6858003"/>
              <a:gd name="connsiteX7" fmla="*/ 2609701 w 6252552"/>
              <a:gd name="connsiteY7" fmla="*/ 1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2552" h="6858003">
                <a:moveTo>
                  <a:pt x="2609706" y="0"/>
                </a:moveTo>
                <a:lnTo>
                  <a:pt x="6252552" y="0"/>
                </a:lnTo>
                <a:lnTo>
                  <a:pt x="6252552" y="6858002"/>
                </a:lnTo>
                <a:lnTo>
                  <a:pt x="6228060" y="6858002"/>
                </a:lnTo>
                <a:lnTo>
                  <a:pt x="6228060" y="6858003"/>
                </a:lnTo>
                <a:lnTo>
                  <a:pt x="0" y="6858003"/>
                </a:lnTo>
                <a:lnTo>
                  <a:pt x="0" y="1"/>
                </a:lnTo>
                <a:lnTo>
                  <a:pt x="2609701"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2974408"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itle 9">
            <a:extLst>
              <a:ext uri="{FF2B5EF4-FFF2-40B4-BE49-F238E27FC236}">
                <a16:creationId xmlns:a16="http://schemas.microsoft.com/office/drawing/2014/main" id="{64DDED02-2AF6-5C5D-924F-BFF043628A08}"/>
              </a:ext>
            </a:extLst>
          </p:cNvPr>
          <p:cNvSpPr>
            <a:spLocks noGrp="1"/>
          </p:cNvSpPr>
          <p:nvPr>
            <p:ph type="title"/>
          </p:nvPr>
        </p:nvSpPr>
        <p:spPr>
          <a:xfrm>
            <a:off x="643467" y="795509"/>
            <a:ext cx="5271106" cy="2798604"/>
          </a:xfrm>
        </p:spPr>
        <p:txBody>
          <a:bodyPr vert="horz" lIns="91440" tIns="45720" rIns="91440" bIns="45720" rtlCol="0" anchor="b">
            <a:normAutofit/>
          </a:bodyPr>
          <a:lstStyle/>
          <a:p>
            <a:pPr algn="ctr"/>
            <a:r>
              <a:rPr lang="en-US" sz="4200" kern="1200" dirty="0">
                <a:solidFill>
                  <a:srgbClr val="FFFFFF"/>
                </a:solidFill>
                <a:effectLst/>
                <a:latin typeface="+mj-lt"/>
                <a:ea typeface="+mj-ea"/>
                <a:cs typeface="+mj-cs"/>
              </a:rPr>
              <a:t>Data </a:t>
            </a:r>
            <a:r>
              <a:rPr lang="en-US" sz="4200" dirty="0">
                <a:solidFill>
                  <a:srgbClr val="FFFFFF"/>
                </a:solidFill>
              </a:rPr>
              <a:t>Pre-Processing </a:t>
            </a:r>
            <a:r>
              <a:rPr lang="en-US" sz="4200" kern="1200" dirty="0">
                <a:solidFill>
                  <a:srgbClr val="FFFFFF"/>
                </a:solidFill>
                <a:effectLst/>
                <a:latin typeface="+mj-lt"/>
                <a:ea typeface="+mj-ea"/>
                <a:cs typeface="+mj-cs"/>
              </a:rPr>
              <a:t> with Open Refine</a:t>
            </a:r>
            <a:br>
              <a:rPr lang="en-US" sz="4200" kern="1200" dirty="0">
                <a:solidFill>
                  <a:srgbClr val="FFFFFF"/>
                </a:solidFill>
                <a:effectLst/>
                <a:latin typeface="+mj-lt"/>
                <a:ea typeface="+mj-ea"/>
                <a:cs typeface="+mj-cs"/>
              </a:rPr>
            </a:br>
            <a:endParaRPr lang="en-US" sz="4200" kern="1200" dirty="0">
              <a:solidFill>
                <a:srgbClr val="FFFFFF"/>
              </a:solidFill>
              <a:latin typeface="+mj-lt"/>
              <a:ea typeface="+mj-ea"/>
              <a:cs typeface="+mj-cs"/>
            </a:endParaRPr>
          </a:p>
        </p:txBody>
      </p:sp>
      <p:sp>
        <p:nvSpPr>
          <p:cNvPr id="70" name="Oval 69">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5486807"/>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9" name="Content Placeholder 22">
            <a:extLst>
              <a:ext uri="{FF2B5EF4-FFF2-40B4-BE49-F238E27FC236}">
                <a16:creationId xmlns:a16="http://schemas.microsoft.com/office/drawing/2014/main" id="{4AA96D94-1F1B-8E29-0DC6-2F371071636C}"/>
              </a:ext>
            </a:extLst>
          </p:cNvPr>
          <p:cNvSpPr>
            <a:spLocks noGrp="1"/>
          </p:cNvSpPr>
          <p:nvPr>
            <p:ph sz="half" idx="1"/>
          </p:nvPr>
        </p:nvSpPr>
        <p:spPr>
          <a:xfrm>
            <a:off x="643467" y="3686187"/>
            <a:ext cx="5271106" cy="2292581"/>
          </a:xfrm>
        </p:spPr>
        <p:txBody>
          <a:bodyPr vert="horz" lIns="91440" tIns="45720" rIns="91440" bIns="45720" rtlCol="0">
            <a:normAutofit/>
          </a:bodyPr>
          <a:lstStyle/>
          <a:p>
            <a:pPr marL="0" indent="0" algn="ctr">
              <a:buNone/>
            </a:pPr>
            <a:r>
              <a:rPr lang="en-US" sz="2400" kern="1200">
                <a:solidFill>
                  <a:srgbClr val="FFFFFF"/>
                </a:solidFill>
                <a:latin typeface="+mn-lt"/>
                <a:ea typeface="+mn-ea"/>
                <a:cs typeface="+mn-cs"/>
              </a:rPr>
              <a:t>It is evident that 241205 records have been loaded. </a:t>
            </a:r>
          </a:p>
        </p:txBody>
      </p:sp>
      <p:pic>
        <p:nvPicPr>
          <p:cNvPr id="14" name="Content Placeholder 13" descr="A screenshot of a computer&#10;&#10;Description automatically generated">
            <a:extLst>
              <a:ext uri="{FF2B5EF4-FFF2-40B4-BE49-F238E27FC236}">
                <a16:creationId xmlns:a16="http://schemas.microsoft.com/office/drawing/2014/main" id="{5B3AF6DC-3D78-511B-4F22-13DD942B69D1}"/>
              </a:ext>
            </a:extLst>
          </p:cNvPr>
          <p:cNvPicPr>
            <a:picLocks noGrp="1" noChangeAspect="1"/>
          </p:cNvPicPr>
          <p:nvPr>
            <p:ph sz="half" idx="2"/>
          </p:nvPr>
        </p:nvPicPr>
        <p:blipFill rotWithShape="1">
          <a:blip r:embed="rId2"/>
          <a:srcRect r="4" b="7410"/>
          <a:stretch/>
        </p:blipFill>
        <p:spPr>
          <a:xfrm>
            <a:off x="6509916" y="143441"/>
            <a:ext cx="5431801" cy="3143436"/>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pic>
        <p:nvPicPr>
          <p:cNvPr id="13" name="Content Placeholder 12" descr="A screenshot of a computer&#10;&#10;Description automatically generated">
            <a:extLst>
              <a:ext uri="{FF2B5EF4-FFF2-40B4-BE49-F238E27FC236}">
                <a16:creationId xmlns:a16="http://schemas.microsoft.com/office/drawing/2014/main" id="{92BB1A13-FBB5-D43D-0E07-17B3677082C4}"/>
              </a:ext>
            </a:extLst>
          </p:cNvPr>
          <p:cNvPicPr>
            <a:picLocks noChangeAspect="1"/>
          </p:cNvPicPr>
          <p:nvPr/>
        </p:nvPicPr>
        <p:blipFill rotWithShape="1">
          <a:blip r:embed="rId3"/>
          <a:srcRect r="4" b="6122"/>
          <a:stretch/>
        </p:blipFill>
        <p:spPr>
          <a:xfrm>
            <a:off x="6496428" y="3502644"/>
            <a:ext cx="5431801" cy="3187173"/>
          </a:xfrm>
          <a:custGeom>
            <a:avLst/>
            <a:gdLst/>
            <a:ahLst/>
            <a:cxnLst/>
            <a:rect l="l" t="t" r="r" b="b"/>
            <a:pathLst>
              <a:path w="5096871" h="3187173">
                <a:moveTo>
                  <a:pt x="76652" y="0"/>
                </a:moveTo>
                <a:lnTo>
                  <a:pt x="5020219" y="0"/>
                </a:lnTo>
                <a:cubicBezTo>
                  <a:pt x="5062553" y="0"/>
                  <a:pt x="5096871" y="34318"/>
                  <a:pt x="5096871" y="76652"/>
                </a:cubicBezTo>
                <a:lnTo>
                  <a:pt x="5096871" y="3110521"/>
                </a:lnTo>
                <a:cubicBezTo>
                  <a:pt x="5096871" y="3152855"/>
                  <a:pt x="5062553" y="3187173"/>
                  <a:pt x="5020219" y="3187173"/>
                </a:cubicBezTo>
                <a:lnTo>
                  <a:pt x="76652" y="3187173"/>
                </a:lnTo>
                <a:cubicBezTo>
                  <a:pt x="34318" y="3187173"/>
                  <a:pt x="0" y="3152855"/>
                  <a:pt x="0" y="3110521"/>
                </a:cubicBezTo>
                <a:lnTo>
                  <a:pt x="0" y="76652"/>
                </a:lnTo>
                <a:cubicBezTo>
                  <a:pt x="0" y="34318"/>
                  <a:pt x="34318" y="0"/>
                  <a:pt x="76652" y="0"/>
                </a:cubicBezTo>
                <a:close/>
              </a:path>
            </a:pathLst>
          </a:custGeom>
        </p:spPr>
      </p:pic>
    </p:spTree>
    <p:extLst>
      <p:ext uri="{BB962C8B-B14F-4D97-AF65-F5344CB8AC3E}">
        <p14:creationId xmlns:p14="http://schemas.microsoft.com/office/powerpoint/2010/main" val="1676914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09A57-238F-C328-D013-82D7F95249FA}"/>
              </a:ext>
            </a:extLst>
          </p:cNvPr>
          <p:cNvSpPr>
            <a:spLocks noGrp="1"/>
          </p:cNvSpPr>
          <p:nvPr>
            <p:ph type="title"/>
          </p:nvPr>
        </p:nvSpPr>
        <p:spPr>
          <a:xfrm>
            <a:off x="589560" y="856180"/>
            <a:ext cx="5279408" cy="1128068"/>
          </a:xfrm>
        </p:spPr>
        <p:txBody>
          <a:bodyPr vert="horz" lIns="91440" tIns="45720" rIns="91440" bIns="45720" rtlCol="0" anchor="ctr">
            <a:noAutofit/>
          </a:bodyPr>
          <a:lstStyle/>
          <a:p>
            <a:r>
              <a:rPr lang="en-US" b="1" u="sng" kern="1200" dirty="0">
                <a:solidFill>
                  <a:srgbClr val="FFC000"/>
                </a:solidFill>
                <a:effectLst/>
                <a:latin typeface="+mj-lt"/>
                <a:ea typeface="+mj-ea"/>
                <a:cs typeface="+mj-cs"/>
              </a:rPr>
              <a:t>Analyzing data:</a:t>
            </a:r>
            <a:br>
              <a:rPr lang="en-US" b="1" u="sng" kern="1200" dirty="0">
                <a:solidFill>
                  <a:srgbClr val="FFC000"/>
                </a:solidFill>
                <a:effectLst/>
                <a:latin typeface="+mj-lt"/>
                <a:ea typeface="+mj-ea"/>
                <a:cs typeface="+mj-cs"/>
              </a:rPr>
            </a:br>
            <a:endParaRPr lang="en-US" b="1" u="sng" kern="1200" dirty="0">
              <a:solidFill>
                <a:srgbClr val="FFC000"/>
              </a:solidFill>
              <a:latin typeface="+mj-lt"/>
              <a:ea typeface="+mj-ea"/>
              <a:cs typeface="+mj-cs"/>
            </a:endParaRPr>
          </a:p>
        </p:txBody>
      </p:sp>
      <p:grpSp>
        <p:nvGrpSpPr>
          <p:cNvPr id="196" name="Group 19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2" name="Rectangle 19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5" name="Rectangle 19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 Placeholder 2">
            <a:extLst>
              <a:ext uri="{FF2B5EF4-FFF2-40B4-BE49-F238E27FC236}">
                <a16:creationId xmlns:a16="http://schemas.microsoft.com/office/drawing/2014/main" id="{CA911CD2-859C-339C-D4B3-E1F77FD72989}"/>
              </a:ext>
            </a:extLst>
          </p:cNvPr>
          <p:cNvSpPr>
            <a:spLocks noGrp="1"/>
          </p:cNvSpPr>
          <p:nvPr>
            <p:ph type="body" idx="1"/>
          </p:nvPr>
        </p:nvSpPr>
        <p:spPr>
          <a:xfrm>
            <a:off x="590719" y="2330505"/>
            <a:ext cx="5278066" cy="3979585"/>
          </a:xfrm>
        </p:spPr>
        <p:txBody>
          <a:bodyPr vert="horz" lIns="91440" tIns="45720" rIns="91440" bIns="45720" rtlCol="0" anchor="ctr">
            <a:normAutofit/>
          </a:bodyPr>
          <a:lstStyle/>
          <a:p>
            <a:pPr indent="-228600">
              <a:buFont typeface="Arial" panose="020B0604020202020204" pitchFamily="34" charset="0"/>
              <a:buChar char="•"/>
            </a:pPr>
            <a:r>
              <a:rPr lang="en-US" sz="2000" b="0" dirty="0">
                <a:solidFill>
                  <a:srgbClr val="00B0F0"/>
                </a:solidFill>
                <a:latin typeface="Cascadia Mono" panose="020B0609020000020004" pitchFamily="49" charset="0"/>
                <a:ea typeface="Cascadia Mono" panose="020B0609020000020004" pitchFamily="49" charset="0"/>
                <a:cs typeface="Cascadia Mono" panose="020B0609020000020004" pitchFamily="49" charset="0"/>
              </a:rPr>
              <a:t>Finding unique values in the brand and model of a car using Text Facet</a:t>
            </a:r>
          </a:p>
          <a:p>
            <a:pPr marL="342900" indent="-228600">
              <a:buFont typeface="Arial" panose="020B0604020202020204" pitchFamily="34" charset="0"/>
              <a:buChar char="•"/>
            </a:pPr>
            <a:r>
              <a:rPr lang="en-US" sz="2000" b="0" dirty="0">
                <a:solidFill>
                  <a:srgbClr val="00B0F0"/>
                </a:solidFill>
                <a:latin typeface="Cascadia Mono" panose="020B0609020000020004" pitchFamily="49" charset="0"/>
                <a:ea typeface="Cascadia Mono" panose="020B0609020000020004" pitchFamily="49" charset="0"/>
                <a:cs typeface="Cascadia Mono" panose="020B0609020000020004" pitchFamily="49" charset="0"/>
              </a:rPr>
              <a:t>Five distinct auto brands are included in the dataset, as you can see.</a:t>
            </a:r>
          </a:p>
        </p:txBody>
      </p:sp>
      <p:sp>
        <p:nvSpPr>
          <p:cNvPr id="197" name="Rectangle 19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10;&#10;Description automatically generated">
            <a:extLst>
              <a:ext uri="{FF2B5EF4-FFF2-40B4-BE49-F238E27FC236}">
                <a16:creationId xmlns:a16="http://schemas.microsoft.com/office/drawing/2014/main" id="{5D4B868E-5CFB-FF34-9757-E5E34FA969A0}"/>
              </a:ext>
            </a:extLst>
          </p:cNvPr>
          <p:cNvPicPr>
            <a:picLocks noGrp="1" noChangeAspect="1"/>
          </p:cNvPicPr>
          <p:nvPr>
            <p:ph sz="half" idx="2"/>
          </p:nvPr>
        </p:nvPicPr>
        <p:blipFill rotWithShape="1">
          <a:blip r:embed="rId2"/>
          <a:srcRect t="18302" r="-3" b="37593"/>
          <a:stretch/>
        </p:blipFill>
        <p:spPr>
          <a:xfrm>
            <a:off x="7083423" y="581892"/>
            <a:ext cx="4397433" cy="2518756"/>
          </a:xfrm>
          <a:prstGeom prst="rect">
            <a:avLst/>
          </a:prstGeom>
        </p:spPr>
      </p:pic>
      <p:sp>
        <p:nvSpPr>
          <p:cNvPr id="201" name="Rectangle 20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24FEB91E-1F3B-DD7B-341E-F458C4D15ED9}"/>
              </a:ext>
            </a:extLst>
          </p:cNvPr>
          <p:cNvPicPr>
            <a:picLocks noGrp="1" noChangeAspect="1"/>
          </p:cNvPicPr>
          <p:nvPr>
            <p:ph sz="quarter" idx="4"/>
          </p:nvPr>
        </p:nvPicPr>
        <p:blipFill rotWithShape="1">
          <a:blip r:embed="rId3"/>
          <a:srcRect r="1" b="8317"/>
          <a:stretch/>
        </p:blipFill>
        <p:spPr>
          <a:xfrm>
            <a:off x="7083423" y="3707894"/>
            <a:ext cx="4395569" cy="2518756"/>
          </a:xfrm>
          <a:prstGeom prst="rect">
            <a:avLst/>
          </a:prstGeom>
        </p:spPr>
      </p:pic>
    </p:spTree>
    <p:extLst>
      <p:ext uri="{BB962C8B-B14F-4D97-AF65-F5344CB8AC3E}">
        <p14:creationId xmlns:p14="http://schemas.microsoft.com/office/powerpoint/2010/main" val="143717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creens screenshot of a computer&#10;&#10;Description automatically generated">
            <a:extLst>
              <a:ext uri="{FF2B5EF4-FFF2-40B4-BE49-F238E27FC236}">
                <a16:creationId xmlns:a16="http://schemas.microsoft.com/office/drawing/2014/main" id="{D351BD74-6259-BA94-D6A7-47B4422ECD46}"/>
              </a:ext>
            </a:extLst>
          </p:cNvPr>
          <p:cNvPicPr>
            <a:picLocks noChangeAspect="1"/>
          </p:cNvPicPr>
          <p:nvPr/>
        </p:nvPicPr>
        <p:blipFill rotWithShape="1">
          <a:blip r:embed="rId2"/>
          <a:srcRect r="2" b="2394"/>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5" name="Title 4">
            <a:extLst>
              <a:ext uri="{FF2B5EF4-FFF2-40B4-BE49-F238E27FC236}">
                <a16:creationId xmlns:a16="http://schemas.microsoft.com/office/drawing/2014/main" id="{AD43456E-5F89-D519-3E7A-8A4FCB2DC95E}"/>
              </a:ext>
            </a:extLst>
          </p:cNvPr>
          <p:cNvSpPr>
            <a:spLocks noGrp="1"/>
          </p:cNvSpPr>
          <p:nvPr>
            <p:ph type="title"/>
          </p:nvPr>
        </p:nvSpPr>
        <p:spPr>
          <a:xfrm>
            <a:off x="6343650" y="3962400"/>
            <a:ext cx="5505814" cy="1690409"/>
          </a:xfrm>
        </p:spPr>
        <p:txBody>
          <a:bodyPr vert="horz" lIns="91440" tIns="45720" rIns="91440" bIns="45720" rtlCol="0" anchor="b">
            <a:normAutofit/>
          </a:bodyPr>
          <a:lstStyle/>
          <a:p>
            <a:pPr marL="457200" indent="-457200"/>
            <a:r>
              <a:rPr lang="en-US" sz="1800" b="1" u="sng" kern="1200" dirty="0">
                <a:solidFill>
                  <a:srgbClr val="002060"/>
                </a:solidFill>
                <a:effectLst/>
                <a:latin typeface="Algerian" panose="04020705040A02060702" pitchFamily="82" charset="0"/>
              </a:rPr>
              <a:t>Checking for Duplicate values: </a:t>
            </a:r>
            <a:br>
              <a:rPr lang="en-US" sz="1800" kern="1200" dirty="0">
                <a:solidFill>
                  <a:srgbClr val="002060"/>
                </a:solidFill>
                <a:latin typeface="Algerian" panose="04020705040A02060702" pitchFamily="82" charset="0"/>
              </a:rPr>
            </a:br>
            <a:br>
              <a:rPr lang="en-US" sz="1800" kern="1200" dirty="0">
                <a:solidFill>
                  <a:srgbClr val="002060"/>
                </a:solidFill>
                <a:latin typeface="Algerian" panose="04020705040A02060702" pitchFamily="82" charset="0"/>
              </a:rPr>
            </a:br>
            <a:r>
              <a:rPr lang="en-US" sz="1800" kern="1200" dirty="0">
                <a:solidFill>
                  <a:srgbClr val="002060"/>
                </a:solidFill>
                <a:latin typeface="Algerian" panose="04020705040A02060702" pitchFamily="82" charset="0"/>
              </a:rPr>
              <a:t>examined for any typos, unusual terms, or words that could have been spelled incorrectly using the Facet and Text Facet options.</a:t>
            </a:r>
          </a:p>
        </p:txBody>
      </p:sp>
      <p:pic>
        <p:nvPicPr>
          <p:cNvPr id="8" name="Content Placeholder 7" descr="A screenshot of a computer&#10;&#10;Description automatically generated">
            <a:extLst>
              <a:ext uri="{FF2B5EF4-FFF2-40B4-BE49-F238E27FC236}">
                <a16:creationId xmlns:a16="http://schemas.microsoft.com/office/drawing/2014/main" id="{F16A6D7C-8277-D8E1-CDC9-36E8DB21EF0A}"/>
              </a:ext>
            </a:extLst>
          </p:cNvPr>
          <p:cNvPicPr>
            <a:picLocks noGrp="1" noChangeAspect="1"/>
          </p:cNvPicPr>
          <p:nvPr>
            <p:ph sz="half" idx="2"/>
          </p:nvPr>
        </p:nvPicPr>
        <p:blipFill rotWithShape="1">
          <a:blip r:embed="rId3"/>
          <a:srcRect l="8980" r="17862"/>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4149630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345B6C-FD53-E530-DF1A-F7E3C4CC9416}"/>
              </a:ext>
            </a:extLst>
          </p:cNvPr>
          <p:cNvSpPr>
            <a:spLocks noGrp="1"/>
          </p:cNvSpPr>
          <p:nvPr>
            <p:ph type="title"/>
          </p:nvPr>
        </p:nvSpPr>
        <p:spPr>
          <a:xfrm>
            <a:off x="8079978" y="741391"/>
            <a:ext cx="3369234" cy="1616203"/>
          </a:xfrm>
        </p:spPr>
        <p:txBody>
          <a:bodyPr vert="horz" lIns="91440" tIns="45720" rIns="91440" bIns="45720" rtlCol="0" anchor="b">
            <a:normAutofit fontScale="90000"/>
          </a:bodyPr>
          <a:lstStyle/>
          <a:p>
            <a:r>
              <a:rPr lang="en-US" b="1" u="sng" dirty="0">
                <a:solidFill>
                  <a:schemeClr val="accent6">
                    <a:lumMod val="75000"/>
                  </a:schemeClr>
                </a:solidFill>
                <a:effectLst/>
                <a:latin typeface="Algerian" panose="04020705040A02060702" pitchFamily="82" charset="0"/>
              </a:rPr>
              <a:t>Checking for missing values:  </a:t>
            </a:r>
            <a:br>
              <a:rPr lang="en-US" dirty="0">
                <a:effectLst/>
              </a:rPr>
            </a:b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2BC4C3A3-9445-F9CB-121A-779BFDBA2FF4}"/>
              </a:ext>
            </a:extLst>
          </p:cNvPr>
          <p:cNvPicPr>
            <a:picLocks noGrp="1" noChangeAspect="1"/>
          </p:cNvPicPr>
          <p:nvPr>
            <p:ph idx="1"/>
          </p:nvPr>
        </p:nvPicPr>
        <p:blipFill rotWithShape="1">
          <a:blip r:embed="rId2"/>
          <a:srcRect l="16829" r="15820"/>
          <a:stretch/>
        </p:blipFill>
        <p:spPr>
          <a:xfrm>
            <a:off x="20" y="10"/>
            <a:ext cx="7390243" cy="6857990"/>
          </a:xfrm>
          <a:prstGeom prst="rect">
            <a:avLst/>
          </a:prstGeom>
        </p:spPr>
      </p:pic>
      <p:sp>
        <p:nvSpPr>
          <p:cNvPr id="73" name="Rectangle 72">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4" name="Rectangle 63">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Text Placeholder 8">
            <a:extLst>
              <a:ext uri="{FF2B5EF4-FFF2-40B4-BE49-F238E27FC236}">
                <a16:creationId xmlns:a16="http://schemas.microsoft.com/office/drawing/2014/main" id="{0D928FCA-EA91-D2F3-D7F7-AF906362043F}"/>
              </a:ext>
            </a:extLst>
          </p:cNvPr>
          <p:cNvSpPr>
            <a:spLocks noGrp="1"/>
          </p:cNvSpPr>
          <p:nvPr>
            <p:ph type="body" sz="half" idx="2"/>
          </p:nvPr>
        </p:nvSpPr>
        <p:spPr>
          <a:xfrm>
            <a:off x="8079978" y="2533476"/>
            <a:ext cx="3369234" cy="4101004"/>
          </a:xfrm>
        </p:spPr>
        <p:txBody>
          <a:bodyPr vert="horz" lIns="91440" tIns="45720" rIns="91440" bIns="45720" rtlCol="0" anchor="t">
            <a:normAutofit/>
          </a:bodyPr>
          <a:lstStyle/>
          <a:p>
            <a:pPr indent="-228600">
              <a:buFont typeface="Arial" panose="020B0604020202020204" pitchFamily="34" charset="0"/>
              <a:buChar char="•"/>
            </a:pPr>
            <a:r>
              <a:rPr lang="en-US" dirty="0">
                <a:solidFill>
                  <a:schemeClr val="accent6"/>
                </a:solidFill>
                <a:latin typeface="Baguet Script" panose="020F0502020204030204" pitchFamily="2" charset="0"/>
              </a:rPr>
              <a:t>To examine the missing data, I utilized the Facet Panel, which is accessible via the drop-down arrow adjacent to the column heading.</a:t>
            </a:r>
          </a:p>
          <a:p>
            <a:pPr indent="-228600">
              <a:buFont typeface="Arial" panose="020B0604020202020204" pitchFamily="34" charset="0"/>
              <a:buChar char="•"/>
            </a:pPr>
            <a:r>
              <a:rPr lang="en-US" dirty="0">
                <a:solidFill>
                  <a:schemeClr val="accent6"/>
                </a:solidFill>
                <a:latin typeface="Baguet Script" panose="020F0502020204030204" pitchFamily="2" charset="0"/>
              </a:rPr>
              <a:t>I have chosen "Facet by Blank" in the "Customized facets" facet menu option. have examined every column. The left side displays the </a:t>
            </a:r>
          </a:p>
          <a:p>
            <a:pPr indent="-228600">
              <a:buFont typeface="Arial" panose="020B0604020202020204" pitchFamily="34" charset="0"/>
              <a:buChar char="•"/>
            </a:pPr>
            <a:r>
              <a:rPr lang="en-US" dirty="0">
                <a:solidFill>
                  <a:schemeClr val="accent6"/>
                </a:solidFill>
                <a:latin typeface="Baguet Script" panose="020F0502020204030204" pitchFamily="2" charset="0"/>
              </a:rPr>
              <a:t>The number of missing or blank values in that column will now be shown by the facet. The quantity of missing data for every aspect is displayed below for all columns. As far as we can tell, no values are missing. </a:t>
            </a:r>
          </a:p>
        </p:txBody>
      </p:sp>
    </p:spTree>
    <p:extLst>
      <p:ext uri="{BB962C8B-B14F-4D97-AF65-F5344CB8AC3E}">
        <p14:creationId xmlns:p14="http://schemas.microsoft.com/office/powerpoint/2010/main" val="104092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47294E-3C6C-9AFC-EEE3-BEBC6C526314}"/>
              </a:ext>
            </a:extLst>
          </p:cNvPr>
          <p:cNvSpPr txBox="1"/>
          <p:nvPr/>
        </p:nvSpPr>
        <p:spPr>
          <a:xfrm>
            <a:off x="1402080" y="1798320"/>
            <a:ext cx="2946400" cy="497840"/>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CC1E917D-804A-1A68-604F-7B7BDA8F8D39}"/>
              </a:ext>
            </a:extLst>
          </p:cNvPr>
          <p:cNvSpPr txBox="1"/>
          <p:nvPr/>
        </p:nvSpPr>
        <p:spPr>
          <a:xfrm>
            <a:off x="167990" y="10510"/>
            <a:ext cx="11877040" cy="5909310"/>
          </a:xfrm>
          <a:prstGeom prst="rect">
            <a:avLst/>
          </a:prstGeom>
          <a:noFill/>
        </p:spPr>
        <p:txBody>
          <a:bodyPr wrap="square">
            <a:spAutoFit/>
          </a:bodyPr>
          <a:lstStyle/>
          <a:p>
            <a:pPr algn="ctr"/>
            <a:r>
              <a:rPr lang="en-US" sz="3600" dirty="0">
                <a:highlight>
                  <a:srgbClr val="FFFF00"/>
                </a:highlight>
                <a:latin typeface="Algerian" panose="04020705040A02060702" pitchFamily="82" charset="0"/>
              </a:rPr>
              <a:t>Type of Storage Used</a:t>
            </a:r>
          </a:p>
          <a:p>
            <a:endParaRPr lang="en-US" dirty="0"/>
          </a:p>
          <a:p>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Google Cloud Platform's (GCP) BigQuery was used to analyze the car sales data. BigQuery would be an optimal data warehouse solution for analyzing this automotive sales dataset to uncover actionable insights. Specifically, BigQuery is a serverless, highly scalable cloud data warehouse that enables running SQL queries over enormous datasets, in the petabyte range and beyond (Bhaumik, 2022). This makes it ideally suited for performing fast, complex analysis on large volumes of granular sales transaction information aggregated over time to guide data-driven business strategy decisions through a user-friendly SQL interface (Ali et al., 2021). It enables running SQL queries on huge amounts of data quickly and cost-effectively. </a:t>
            </a:r>
          </a:p>
          <a:p>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Reasons BigQuery is well-suited for the dealership's needs:  </a:t>
            </a:r>
          </a:p>
          <a:p>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Performance - Advanced capabilities ensure fast SQL queries, even on billions of rows of granular sales transactions over time(Cheng, 2022). This allows rapid analysis.</a:t>
            </a:r>
          </a:p>
          <a:p>
            <a:pPr marL="285750"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Cost - As a serverless platform, BigQuery is very cost efficient compared to traditional data warehouses because you only pay for what you use (</a:t>
            </a:r>
            <a:r>
              <a:rPr lang="en-U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Masmoudi</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2021). This saves money for the analysis.</a:t>
            </a:r>
          </a:p>
          <a:p>
            <a:pPr marL="285750"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Security - GCP meets major compliance standards like HIPAA for data privacy assurance when dealing with sensitive customer sales data (</a:t>
            </a:r>
            <a:r>
              <a:rPr lang="en-U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Ignyte</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Team, 2020).</a:t>
            </a:r>
          </a:p>
          <a:p>
            <a:pPr marL="285750" indent="-285750">
              <a:buFont typeface="Arial" panose="020B0604020202020204" pitchFamily="34" charset="0"/>
              <a:buChar char="•"/>
            </a:pP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Accessibility - The SQL interface facilitates complex sales analytics without advanced data science expertise. Integrations with data visualization tools also enable interactive dashboards.</a:t>
            </a:r>
          </a:p>
          <a:p>
            <a:endParaRPr lang="en-US" dirty="0"/>
          </a:p>
        </p:txBody>
      </p:sp>
    </p:spTree>
    <p:extLst>
      <p:ext uri="{BB962C8B-B14F-4D97-AF65-F5344CB8AC3E}">
        <p14:creationId xmlns:p14="http://schemas.microsoft.com/office/powerpoint/2010/main" val="413925051"/>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emplate>Office 2013 - 2022 Theme</Template>
  <TotalTime>469</TotalTime>
  <Words>1841</Words>
  <Application>Microsoft Office PowerPoint</Application>
  <PresentationFormat>Widescreen</PresentationFormat>
  <Paragraphs>66</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ADLaM Display</vt:lpstr>
      <vt:lpstr>Agency FB</vt:lpstr>
      <vt:lpstr>Algerian</vt:lpstr>
      <vt:lpstr>Arabic Typesetting</vt:lpstr>
      <vt:lpstr>Arial</vt:lpstr>
      <vt:lpstr>Baguet Script</vt:lpstr>
      <vt:lpstr>Calibri</vt:lpstr>
      <vt:lpstr>Calibri Light</vt:lpstr>
      <vt:lpstr>Cascadia Mono</vt:lpstr>
      <vt:lpstr>Times New Roman</vt:lpstr>
      <vt:lpstr>Office Theme</vt:lpstr>
      <vt:lpstr>PowerPoint Presentation</vt:lpstr>
      <vt:lpstr>Harvesting, Storing &amp; Retrieving Data Adta - 5240</vt:lpstr>
      <vt:lpstr>Data Set Information</vt:lpstr>
      <vt:lpstr>PowerPoint Presentation</vt:lpstr>
      <vt:lpstr>Data Pre-Processing  with Open Refine </vt:lpstr>
      <vt:lpstr>Analyzing data: </vt:lpstr>
      <vt:lpstr>Checking for Duplicate values:   examined for any typos, unusual terms, or words that could have been spelled incorrectly using the Facet and Text Facet options.</vt:lpstr>
      <vt:lpstr>Checking for missing values:   </vt:lpstr>
      <vt:lpstr>PowerPoint Presentation</vt:lpstr>
      <vt:lpstr>PowerPoint Presentation</vt:lpstr>
      <vt:lpstr>PowerPoint Presentation</vt:lpstr>
      <vt:lpstr>                       Visualization Looks </vt:lpstr>
      <vt:lpstr>Query 2: By Car Make, Average Sale Price and Commission Rate</vt:lpstr>
      <vt:lpstr>Query 2: Visualization look for Car Make, Average Sale Price, and Commission Rate</vt:lpstr>
      <vt:lpstr>Query 3: Monthly Sales Trends </vt:lpstr>
      <vt:lpstr>PowerPoint Presentation</vt:lpstr>
      <vt:lpstr>  Query 4: Top-Selling Car Models </vt:lpstr>
      <vt:lpstr>PowerPoint Presentation</vt:lpstr>
      <vt:lpstr>Query 5: Sales Breakdown by Car Year </vt:lpstr>
      <vt:lpstr>PowerPoint Presentation</vt:lpstr>
      <vt:lpstr>  Query 6: Customer Loyalty </vt:lpstr>
      <vt:lpstr>PowerPoint Presentation</vt:lpstr>
      <vt:lpstr>Query 7: Car Make Popularity Over Time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Harvesting, Storing &amp; Retrieving Data Adta - 5240</dc:title>
  <dc:creator>aseef basha shaik</dc:creator>
  <cp:lastModifiedBy>Saleem, Azhan</cp:lastModifiedBy>
  <cp:revision>10</cp:revision>
  <dcterms:created xsi:type="dcterms:W3CDTF">2023-11-24T06:15:53Z</dcterms:created>
  <dcterms:modified xsi:type="dcterms:W3CDTF">2024-12-21T00:53:49Z</dcterms:modified>
</cp:coreProperties>
</file>